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7" r:id="rId3"/>
    <p:sldId id="308" r:id="rId4"/>
    <p:sldId id="309" r:id="rId5"/>
    <p:sldId id="261" r:id="rId6"/>
    <p:sldId id="310" r:id="rId7"/>
    <p:sldId id="311" r:id="rId8"/>
    <p:sldId id="312" r:id="rId9"/>
    <p:sldId id="313" r:id="rId10"/>
    <p:sldId id="314" r:id="rId11"/>
    <p:sldId id="317" r:id="rId12"/>
    <p:sldId id="316" r:id="rId13"/>
    <p:sldId id="315" r:id="rId14"/>
    <p:sldId id="318" r:id="rId15"/>
    <p:sldId id="319" r:id="rId16"/>
    <p:sldId id="320" r:id="rId17"/>
    <p:sldId id="323" r:id="rId18"/>
    <p:sldId id="322" r:id="rId19"/>
    <p:sldId id="321" r:id="rId20"/>
    <p:sldId id="325" r:id="rId21"/>
    <p:sldId id="324" r:id="rId22"/>
    <p:sldId id="326" r:id="rId23"/>
    <p:sldId id="329" r:id="rId24"/>
    <p:sldId id="328" r:id="rId25"/>
    <p:sldId id="327" r:id="rId26"/>
    <p:sldId id="330" r:id="rId27"/>
    <p:sldId id="331" r:id="rId28"/>
    <p:sldId id="333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06" r:id="rId4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mhKNXtiNHqKpeRBpEQVyOA==" hashData="jTn6fGZTqynVL7FyRrmRJF5T3DE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5609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81758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95076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7465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0826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951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5822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2053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55461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04729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351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9036A-3418-49C4-B7D5-CF468CF75726}" type="datetimeFigureOut">
              <a:rPr lang="tr-TR" smtClean="0"/>
              <a:t>24.2.2013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87EB0-7AD4-42AC-B94A-910DD9959DF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76554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1.wmf"/><Relationship Id="rId4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4221088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ÖMER ASKERDEN</a:t>
            </a:r>
          </a:p>
          <a:p>
            <a:r>
              <a:rPr lang="tr-TR" sz="3200" b="1" dirty="0" smtClean="0"/>
              <a:t>PİRİ MEHMET PAŞA ORTAOKULU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pPr algn="r"/>
            <a:r>
              <a:rPr lang="tr-TR" sz="4000" b="1" dirty="0"/>
              <a:t>	</a:t>
            </a:r>
            <a:r>
              <a:rPr lang="tr-TR" sz="4000" b="1" dirty="0" smtClean="0"/>
              <a:t>omeraskerden@hotmail.com.tr</a:t>
            </a:r>
            <a:endParaRPr lang="tr-TR" sz="4000" b="1" dirty="0"/>
          </a:p>
        </p:txBody>
      </p:sp>
      <p:sp>
        <p:nvSpPr>
          <p:cNvPr id="5" name="Dikdörtgen 4"/>
          <p:cNvSpPr/>
          <p:nvPr/>
        </p:nvSpPr>
        <p:spPr>
          <a:xfrm>
            <a:off x="2000742" y="188640"/>
            <a:ext cx="4713919" cy="31393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GEOMETRİK</a:t>
            </a:r>
          </a:p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 </a:t>
            </a:r>
            <a:r>
              <a:rPr lang="tr-TR" sz="6600" b="1" dirty="0" smtClean="0">
                <a:solidFill>
                  <a:srgbClr val="FF0000"/>
                </a:solidFill>
              </a:rPr>
              <a:t>CİSİMLERİN </a:t>
            </a:r>
          </a:p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TANITILMASI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254036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59800"/>
            <a:ext cx="8884096" cy="1323439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txBody>
          <a:bodyPr wrap="square" anchor="ctr">
            <a:spAutoFit/>
          </a:bodyPr>
          <a:lstStyle/>
          <a:p>
            <a:r>
              <a:rPr lang="tr-TR" altLang="zh-CN" sz="3200" b="1" dirty="0">
                <a:solidFill>
                  <a:srgbClr val="FF0000"/>
                </a:solidFill>
              </a:rPr>
              <a:t>KÜP PRİZMA:</a:t>
            </a:r>
            <a:endParaRPr lang="tr-TR" altLang="zh-CN" sz="3200" dirty="0">
              <a:solidFill>
                <a:srgbClr val="FF0000"/>
              </a:solidFill>
            </a:endParaRPr>
          </a:p>
          <a:p>
            <a:r>
              <a:rPr lang="tr-TR" altLang="zh-CN" sz="2400" b="1" dirty="0"/>
              <a:t>	Tabanları ve yanal yüzleri birbirine eşit kare olan prizmaya küp prizma denir. Küp </a:t>
            </a:r>
            <a:r>
              <a:rPr lang="tr-TR" altLang="zh-CN" sz="2400" b="1" dirty="0" smtClean="0"/>
              <a:t>prizma, tüm </a:t>
            </a:r>
            <a:r>
              <a:rPr lang="tr-TR" altLang="zh-CN" sz="2400" b="1" dirty="0"/>
              <a:t>yüzleri kare olan dik prizmadır.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60" y="2132856"/>
            <a:ext cx="4260145" cy="3771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4405981" y="4653136"/>
            <a:ext cx="4665891" cy="1631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1) </a:t>
            </a:r>
            <a:r>
              <a:rPr lang="tr-TR" sz="2000" b="1" dirty="0" smtClean="0"/>
              <a:t>Küp prizmanın 8 köşesi vardır.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 2) </a:t>
            </a:r>
            <a:r>
              <a:rPr lang="tr-TR" sz="2000" b="1" dirty="0" smtClean="0"/>
              <a:t>Küp </a:t>
            </a:r>
            <a:r>
              <a:rPr lang="tr-TR" sz="2000" b="1" dirty="0"/>
              <a:t>prizmanın </a:t>
            </a:r>
            <a:r>
              <a:rPr lang="tr-TR" sz="2000" b="1" dirty="0" smtClean="0"/>
              <a:t>birbirine </a:t>
            </a:r>
            <a:r>
              <a:rPr lang="tr-TR" sz="2000" b="1" dirty="0"/>
              <a:t>eşit 12 </a:t>
            </a:r>
            <a:r>
              <a:rPr lang="tr-TR" sz="2000" b="1" dirty="0" smtClean="0"/>
              <a:t>ayrıtı</a:t>
            </a:r>
            <a:r>
              <a:rPr lang="tr-TR" sz="2000" b="1" dirty="0"/>
              <a:t> </a:t>
            </a:r>
            <a:r>
              <a:rPr lang="tr-TR" sz="2000" b="1" dirty="0" smtClean="0"/>
              <a:t>vardır.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 3) </a:t>
            </a:r>
            <a:r>
              <a:rPr lang="tr-TR" sz="2000" b="1" dirty="0" smtClean="0"/>
              <a:t>Küp </a:t>
            </a:r>
            <a:r>
              <a:rPr lang="tr-TR" sz="2000" b="1" dirty="0"/>
              <a:t>prizmanın </a:t>
            </a:r>
            <a:r>
              <a:rPr lang="tr-TR" sz="2000" b="1" dirty="0" smtClean="0"/>
              <a:t>birbirine eşit </a:t>
            </a:r>
            <a:r>
              <a:rPr lang="tr-TR" sz="2000" b="1" dirty="0"/>
              <a:t>6 yüzü karedir</a:t>
            </a:r>
            <a:r>
              <a:rPr lang="tr-TR" sz="2000" b="1" dirty="0" smtClean="0"/>
              <a:t>.</a:t>
            </a:r>
            <a:endParaRPr lang="tr-TR" sz="2000" b="1" dirty="0"/>
          </a:p>
        </p:txBody>
      </p:sp>
      <p:sp>
        <p:nvSpPr>
          <p:cNvPr id="2" name="Oval 1"/>
          <p:cNvSpPr/>
          <p:nvPr/>
        </p:nvSpPr>
        <p:spPr>
          <a:xfrm>
            <a:off x="4146792" y="2132856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4215784" y="2200278"/>
            <a:ext cx="1224680" cy="305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5652120" y="2030806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Köşe: </a:t>
            </a:r>
          </a:p>
          <a:p>
            <a:r>
              <a:rPr lang="tr-TR" sz="2000" b="1" dirty="0" smtClean="0"/>
              <a:t>Bir prizmada 3 kenarın </a:t>
            </a:r>
          </a:p>
          <a:p>
            <a:r>
              <a:rPr lang="tr-TR" sz="2000" b="1" dirty="0" smtClean="0"/>
              <a:t>(ayrıtın) birleştiği (kesiştiği) noktaya köşe denir.</a:t>
            </a:r>
            <a:endParaRPr lang="tr-TR" sz="2000" b="1" dirty="0"/>
          </a:p>
        </p:txBody>
      </p:sp>
      <p:cxnSp>
        <p:nvCxnSpPr>
          <p:cNvPr id="10" name="Düz Ok Bağlayıcısı 9"/>
          <p:cNvCxnSpPr/>
          <p:nvPr/>
        </p:nvCxnSpPr>
        <p:spPr>
          <a:xfrm flipV="1">
            <a:off x="4254804" y="3747615"/>
            <a:ext cx="504328" cy="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36136" y="3421449"/>
            <a:ext cx="410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Ayrıt: </a:t>
            </a:r>
            <a:r>
              <a:rPr lang="tr-TR" sz="2000" b="1" dirty="0" smtClean="0"/>
              <a:t>Bir prizmada 2 düzlemin kesiştiği doğruya ayrıt (kenar) denir.</a:t>
            </a:r>
            <a:endParaRPr lang="tr-TR" sz="2000" b="1" dirty="0"/>
          </a:p>
        </p:txBody>
      </p:sp>
      <p:sp>
        <p:nvSpPr>
          <p:cNvPr id="13" name="Oval 12"/>
          <p:cNvSpPr/>
          <p:nvPr/>
        </p:nvSpPr>
        <p:spPr>
          <a:xfrm>
            <a:off x="1475656" y="2122849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1475656" y="4545124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/>
          <p:cNvSpPr/>
          <p:nvPr/>
        </p:nvSpPr>
        <p:spPr>
          <a:xfrm>
            <a:off x="4154581" y="4545124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152400" y="5688262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/>
          <p:cNvSpPr/>
          <p:nvPr/>
        </p:nvSpPr>
        <p:spPr>
          <a:xfrm>
            <a:off x="2843808" y="5688262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Oval 17"/>
          <p:cNvSpPr/>
          <p:nvPr/>
        </p:nvSpPr>
        <p:spPr>
          <a:xfrm>
            <a:off x="152400" y="3313437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Oval 18"/>
          <p:cNvSpPr/>
          <p:nvPr/>
        </p:nvSpPr>
        <p:spPr>
          <a:xfrm>
            <a:off x="2843808" y="3313437"/>
            <a:ext cx="216024" cy="21602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255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9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229" y="116632"/>
            <a:ext cx="88392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3200" b="1" dirty="0">
                <a:solidFill>
                  <a:srgbClr val="FF0000"/>
                </a:solidFill>
              </a:rPr>
              <a:t>KÜP PRİZMANIN AÇINIMI (AÇIK ŞEKLİ): </a:t>
            </a:r>
          </a:p>
          <a:p>
            <a:r>
              <a:rPr lang="tr-TR" altLang="zh-CN" sz="2400" b="1" dirty="0" smtClean="0"/>
              <a:t>      Küp </a:t>
            </a:r>
            <a:r>
              <a:rPr lang="tr-TR" altLang="zh-CN" sz="2400" b="1" dirty="0"/>
              <a:t>Prizmanın bütün yüzleri birbirine eşit olan karedir. Karelerin </a:t>
            </a:r>
            <a:r>
              <a:rPr lang="tr-TR" altLang="zh-CN" sz="2400" b="1" dirty="0" smtClean="0"/>
              <a:t>çevreleri </a:t>
            </a:r>
            <a:r>
              <a:rPr lang="tr-TR" altLang="zh-CN" sz="2400" b="1" dirty="0"/>
              <a:t>birbirine eşit ve alanları birbirine eşittir.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9" y="1628800"/>
            <a:ext cx="6324600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5148064" y="551723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 </a:t>
            </a:r>
            <a:r>
              <a:rPr lang="tr-TR" sz="2000" b="1" dirty="0" smtClean="0"/>
              <a:t>   Küp prizmanın birbirine eşit olan 6 yüzü de karedir.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96720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84217"/>
            <a:ext cx="7961313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3"/>
            <a:ext cx="2952328" cy="3039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58363"/>
            <a:ext cx="2831504" cy="1332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65412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4300" y="116632"/>
            <a:ext cx="8801100" cy="280076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altLang="zh-CN" sz="3200" b="1" dirty="0">
                <a:solidFill>
                  <a:srgbClr val="FF0000"/>
                </a:solidFill>
              </a:rPr>
              <a:t>ÜÇGEN DİK PRİZMA:</a:t>
            </a:r>
          </a:p>
          <a:p>
            <a:r>
              <a:rPr lang="tr-TR" altLang="zh-CN" sz="2400" b="1" dirty="0"/>
              <a:t>	Tabanı üçgen (Dik üçgen, Eşkenar üçgen, ikizkenar üçgen, çeşitkenar üçgen) olan prizmalara üçgen prizma denir. Tabanları üçgen yan yüzleri dikdörtgendir. </a:t>
            </a:r>
          </a:p>
          <a:p>
            <a:r>
              <a:rPr lang="tr-TR" altLang="zh-CN" sz="2400" b="1" dirty="0"/>
              <a:t>	Üçgen prizma, birbirine eş ve paralel olan iki üçgenin kenarlarının birleştirilmesi ile oluşur. Üçgen prizmanın 6 köşesi ve 9 </a:t>
            </a:r>
            <a:r>
              <a:rPr lang="tr-TR" altLang="zh-CN" sz="2400" b="1" dirty="0" smtClean="0"/>
              <a:t>ayrıtı ve 5 yüzü </a:t>
            </a:r>
            <a:r>
              <a:rPr lang="tr-TR" altLang="zh-CN" sz="2400" b="1" dirty="0"/>
              <a:t>vardır.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76" y="3140968"/>
            <a:ext cx="2232248" cy="288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0" y="6165304"/>
            <a:ext cx="2857500" cy="683952"/>
          </a:xfrm>
          <a:prstGeom prst="wedgeRectCallout">
            <a:avLst>
              <a:gd name="adj1" fmla="val -16329"/>
              <a:gd name="adj2" fmla="val -66245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Dik üçgen dik prizma </a:t>
            </a:r>
          </a:p>
          <a:p>
            <a:pPr algn="ctr"/>
            <a:r>
              <a:rPr lang="tr-TR" b="1"/>
              <a:t>Çeşitkenar üçgen dik prizma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422" y="3210382"/>
            <a:ext cx="2094855" cy="274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3347864" y="6252747"/>
            <a:ext cx="2667000" cy="609600"/>
          </a:xfrm>
          <a:prstGeom prst="wedgeRectCallout">
            <a:avLst>
              <a:gd name="adj1" fmla="val -13889"/>
              <a:gd name="adj2" fmla="val -73098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2000" b="1"/>
              <a:t>Eşkenar üçgen dik prizma 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370" y="3115437"/>
            <a:ext cx="2368550" cy="282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6477000" y="6165304"/>
            <a:ext cx="2667000" cy="685800"/>
          </a:xfrm>
          <a:prstGeom prst="wedgeRectCallout">
            <a:avLst>
              <a:gd name="adj1" fmla="val -16330"/>
              <a:gd name="adj2" fmla="val -7603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2000" b="1" dirty="0"/>
              <a:t>İkizkenar üçgen dik prizma </a:t>
            </a:r>
          </a:p>
        </p:txBody>
      </p:sp>
    </p:spTree>
    <p:extLst>
      <p:ext uri="{BB962C8B-B14F-4D97-AF65-F5344CB8AC3E}">
        <p14:creationId xmlns:p14="http://schemas.microsoft.com/office/powerpoint/2010/main" val="376034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21328" y="116632"/>
            <a:ext cx="8915400" cy="206210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tr-TR" altLang="zh-CN" sz="2800" b="1">
                <a:solidFill>
                  <a:srgbClr val="FF0000"/>
                </a:solidFill>
              </a:rPr>
              <a:t>ÜÇGEN DİK PRİZMANIN ÖZELLİKLERİ:</a:t>
            </a:r>
          </a:p>
          <a:p>
            <a:r>
              <a:rPr lang="tr-TR" altLang="zh-CN" sz="2000" b="1">
                <a:solidFill>
                  <a:srgbClr val="FF0000"/>
                </a:solidFill>
              </a:rPr>
              <a:t>a)</a:t>
            </a:r>
            <a:r>
              <a:rPr lang="tr-TR" altLang="zh-CN" sz="2000" b="1"/>
              <a:t>Yanal ayrıtları (Kenarları) birbirine paralel ve uzunlukları birbirine eşittir. Yanal ayrıtların her biri prizmanın yüksekliği olur.</a:t>
            </a:r>
          </a:p>
          <a:p>
            <a:r>
              <a:rPr lang="tr-TR" altLang="zh-CN" sz="2000" b="1">
                <a:solidFill>
                  <a:srgbClr val="FF0000"/>
                </a:solidFill>
              </a:rPr>
              <a:t>b)</a:t>
            </a:r>
            <a:r>
              <a:rPr lang="tr-TR" altLang="zh-CN" sz="2000" b="1"/>
              <a:t>Tabanları, birbirine paralel olan iki tane eş üçgendir. Bu üçgenler dik üçgen, eşkenar üçgen çeşitkenar üçgen, ikizkenar üçgen olabilir.</a:t>
            </a:r>
          </a:p>
          <a:p>
            <a:r>
              <a:rPr lang="tr-TR" altLang="zh-CN" sz="2000" b="1">
                <a:solidFill>
                  <a:srgbClr val="FF0000"/>
                </a:solidFill>
              </a:rPr>
              <a:t>c)</a:t>
            </a:r>
            <a:r>
              <a:rPr lang="tr-TR" altLang="zh-CN" sz="2000" b="1"/>
              <a:t>Yan yüzler birer dikdörtgendir. Yan yüzler bazı özel durumlarda karede olabilir.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28" y="3068960"/>
            <a:ext cx="264023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067" y="2212510"/>
            <a:ext cx="5610225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43130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2400" y="116632"/>
            <a:ext cx="8839200" cy="169277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449263"/>
            <a:r>
              <a:rPr lang="tr-TR" altLang="zh-CN" sz="3200" b="1" dirty="0" smtClean="0">
                <a:solidFill>
                  <a:srgbClr val="FF0000"/>
                </a:solidFill>
              </a:rPr>
              <a:t>DİK </a:t>
            </a:r>
            <a:r>
              <a:rPr lang="tr-TR" altLang="zh-CN" sz="3200" b="1" dirty="0">
                <a:solidFill>
                  <a:srgbClr val="FF0000"/>
                </a:solidFill>
              </a:rPr>
              <a:t>ÜÇGEN DİK PRİZMA: </a:t>
            </a:r>
          </a:p>
          <a:p>
            <a:pPr indent="449263"/>
            <a:r>
              <a:rPr lang="tr-TR" altLang="zh-CN" sz="2400" b="1" dirty="0"/>
              <a:t>	Tabanı dik üçgen ve yan yüzleri dikdörtgen olan prizmaya dik üçgen dik prizma </a:t>
            </a:r>
            <a:r>
              <a:rPr lang="tr-TR" altLang="zh-CN" sz="2400" b="1" dirty="0" smtClean="0"/>
              <a:t>denir. Dik üçgen prizmanın 6 köşesi,9 ayrıtı ve 5 tane yüzü vardır.</a:t>
            </a:r>
            <a:endParaRPr lang="tr-TR" altLang="zh-CN" sz="24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2060848"/>
            <a:ext cx="30607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609" y="2084138"/>
            <a:ext cx="594360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51921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9512" y="4647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400" b="1" dirty="0" smtClean="0">
                <a:solidFill>
                  <a:srgbClr val="FF0000"/>
                </a:solidFill>
              </a:rPr>
              <a:t>DİK </a:t>
            </a:r>
            <a:r>
              <a:rPr lang="tr-TR" altLang="zh-CN" sz="2400" b="1" dirty="0">
                <a:solidFill>
                  <a:srgbClr val="FF0000"/>
                </a:solidFill>
              </a:rPr>
              <a:t>ÜÇGEN DİK PRİZMANIN AÇINIMI:</a:t>
            </a:r>
          </a:p>
          <a:p>
            <a:r>
              <a:rPr lang="tr-TR" altLang="zh-CN" sz="2400" b="1" dirty="0">
                <a:solidFill>
                  <a:srgbClr val="FF0000"/>
                </a:solidFill>
              </a:rPr>
              <a:t>	</a:t>
            </a:r>
            <a:r>
              <a:rPr lang="tr-TR" altLang="zh-CN" sz="2400" b="1" dirty="0"/>
              <a:t>Dik üçgen dik prizmanın yanal yüz açılımı </a:t>
            </a:r>
            <a:r>
              <a:rPr lang="tr-TR" altLang="zh-CN" sz="2400" b="1" dirty="0" smtClean="0"/>
              <a:t>dikdörtgen, alt </a:t>
            </a:r>
            <a:r>
              <a:rPr lang="tr-TR" altLang="zh-CN" sz="2400" b="1" dirty="0"/>
              <a:t>ve üst taban çokgeni birbirine eşit dik üçgendir. 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63656"/>
            <a:ext cx="64770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3886200" y="1447800"/>
            <a:ext cx="1765920" cy="609600"/>
          </a:xfrm>
          <a:prstGeom prst="wedgeRectCallout">
            <a:avLst>
              <a:gd name="adj1" fmla="val -79461"/>
              <a:gd name="adj2" fmla="val 68788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Üst taban bir dik üçgendir.</a:t>
            </a:r>
          </a:p>
          <a:p>
            <a:pPr algn="ctr"/>
            <a:endParaRPr lang="tr-TR" b="1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617404" y="6106476"/>
            <a:ext cx="1981200" cy="609600"/>
          </a:xfrm>
          <a:prstGeom prst="wedgeRectCallout">
            <a:avLst>
              <a:gd name="adj1" fmla="val -79522"/>
              <a:gd name="adj2" fmla="val -72612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Alt taban bir dik üçgendir.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6534809" y="5737726"/>
            <a:ext cx="1981200" cy="673550"/>
          </a:xfrm>
          <a:prstGeom prst="wedgeRectCallout">
            <a:avLst>
              <a:gd name="adj1" fmla="val -26622"/>
              <a:gd name="adj2" fmla="val -126711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2000" b="1"/>
              <a:t>Yanal yüz bir dikdörtgendir.</a:t>
            </a:r>
          </a:p>
        </p:txBody>
      </p:sp>
      <p:sp>
        <p:nvSpPr>
          <p:cNvPr id="9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420614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8960" y="63050"/>
            <a:ext cx="8785528" cy="255454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EŞKENAR ÜÇGEN DİK PRİZMA:</a:t>
            </a:r>
          </a:p>
          <a:p>
            <a:r>
              <a:rPr lang="tr-TR" sz="2000" b="1" dirty="0" smtClean="0"/>
              <a:t>     Tabanı </a:t>
            </a:r>
            <a:r>
              <a:rPr lang="tr-TR" sz="2000" b="1" dirty="0"/>
              <a:t>eşkenar üçgen ve yan yüzleri dikdörtgen olan prizmaya eşkenar üçgen dik prizma denir.</a:t>
            </a:r>
          </a:p>
          <a:p>
            <a:r>
              <a:rPr lang="tr-TR" sz="2000" b="1" dirty="0" smtClean="0"/>
              <a:t>	a)Tabanı birbirine eşit eşkenar </a:t>
            </a:r>
            <a:r>
              <a:rPr lang="tr-TR" sz="2000" b="1" dirty="0"/>
              <a:t>üçgendir.(Alt ve Üst taban)</a:t>
            </a:r>
          </a:p>
          <a:p>
            <a:r>
              <a:rPr lang="tr-TR" sz="2000" b="1" dirty="0" smtClean="0"/>
              <a:t>	b</a:t>
            </a:r>
            <a:r>
              <a:rPr lang="tr-TR" sz="2000" b="1" dirty="0"/>
              <a:t>) Yan Yüzleri birbirine eşit birer dikdörtgendir.</a:t>
            </a:r>
          </a:p>
          <a:p>
            <a:r>
              <a:rPr lang="tr-TR" altLang="zh-CN" sz="2000" b="1" dirty="0" smtClean="0"/>
              <a:t>	c</a:t>
            </a:r>
            <a:r>
              <a:rPr lang="tr-TR" altLang="zh-CN" sz="2000" b="1" dirty="0"/>
              <a:t>) Alt ve Üst taban yüksekliği “k” harfi ile gösterilir.</a:t>
            </a:r>
          </a:p>
          <a:p>
            <a:r>
              <a:rPr lang="tr-TR" altLang="zh-CN" sz="2000" b="1" dirty="0" smtClean="0"/>
              <a:t>	d)Eşkenar </a:t>
            </a:r>
            <a:r>
              <a:rPr lang="tr-TR" altLang="zh-CN" sz="2000" b="1" dirty="0"/>
              <a:t>üçgen dik prizmanın yüksekliği “h” harfi ile </a:t>
            </a:r>
            <a:r>
              <a:rPr lang="tr-TR" altLang="zh-CN" sz="2000" b="1" dirty="0" smtClean="0"/>
              <a:t>gösterilir. Eşkenar</a:t>
            </a:r>
            <a:r>
              <a:rPr lang="tr-TR" sz="2000" b="1" dirty="0" smtClean="0"/>
              <a:t> </a:t>
            </a:r>
            <a:r>
              <a:rPr lang="tr-TR" altLang="zh-CN" sz="2000" b="1" dirty="0" smtClean="0"/>
              <a:t>üçgen </a:t>
            </a:r>
            <a:r>
              <a:rPr lang="tr-TR" altLang="zh-CN" sz="2000" b="1" dirty="0"/>
              <a:t>prizmanın 6 köşesi,9 ayrıtı ve 5 tane yüzü vardır</a:t>
            </a:r>
            <a:r>
              <a:rPr lang="tr-TR" altLang="zh-CN" sz="2000" b="1" dirty="0" smtClean="0"/>
              <a:t>.</a:t>
            </a:r>
            <a:endParaRPr lang="tr-TR" sz="20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87" y="3277830"/>
            <a:ext cx="2376407" cy="340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77831"/>
            <a:ext cx="4943872" cy="353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06978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504" y="95214"/>
            <a:ext cx="8892480" cy="113877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EŞKENAR ÜÇGEN DİK PRİZMANIN AÇINIMI (AÇIK ŞEKLİ</a:t>
            </a:r>
            <a:r>
              <a:rPr lang="tr-TR" sz="2000" b="1" dirty="0" smtClean="0">
                <a:solidFill>
                  <a:srgbClr val="FF0000"/>
                </a:solidFill>
              </a:rPr>
              <a:t>):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Eşkenar üçgen dik prizmanın alt ve üst tabanları birbirine eşit eşkenar üçgen, yanal yüzleri birbirine eşit dikdörtgendir.</a:t>
            </a:r>
            <a:endParaRPr lang="tr-TR" sz="24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14600"/>
            <a:ext cx="267811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371600"/>
            <a:ext cx="5257800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2555776" y="1556792"/>
            <a:ext cx="1872208" cy="729208"/>
          </a:xfrm>
          <a:prstGeom prst="wedgeRectCallout">
            <a:avLst>
              <a:gd name="adj1" fmla="val 18732"/>
              <a:gd name="adj2" fmla="val 89287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2000" b="1" dirty="0"/>
              <a:t>Yanal yüz bir dikdörtgendir.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626369" y="1381612"/>
            <a:ext cx="2047238" cy="804435"/>
          </a:xfrm>
          <a:prstGeom prst="wedgeRectCallout">
            <a:avLst>
              <a:gd name="adj1" fmla="val -75527"/>
              <a:gd name="adj2" fmla="val -6755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2000" b="1" dirty="0"/>
              <a:t>Üst Taban bir eşkenar üçgendir.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2286000" y="5562600"/>
            <a:ext cx="2286000" cy="609600"/>
          </a:xfrm>
          <a:prstGeom prst="wedgeRectCallout">
            <a:avLst>
              <a:gd name="adj1" fmla="val 76806"/>
              <a:gd name="adj2" fmla="val -11692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 dirty="0"/>
              <a:t>Alt Taban bir eşkenar üçgendir.</a:t>
            </a:r>
          </a:p>
        </p:txBody>
      </p:sp>
      <p:sp>
        <p:nvSpPr>
          <p:cNvPr id="8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06226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65182" y="116632"/>
            <a:ext cx="8839200" cy="273921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DİKDÖRTGENLER PRİZMASI: </a:t>
            </a:r>
          </a:p>
          <a:p>
            <a:pPr indent="449263"/>
            <a:r>
              <a:rPr lang="tr-TR" sz="2400" b="1" dirty="0"/>
              <a:t>	Tabanı dikdörtgen ve yan yüzleri dikdörtgen olan prizmaya dikdörtgenler prizması denir. </a:t>
            </a:r>
          </a:p>
          <a:p>
            <a:pPr indent="449263"/>
            <a:r>
              <a:rPr lang="tr-TR" sz="2400" b="1" dirty="0"/>
              <a:t>	Dikdörtgenler prizması yan yüzeyleri karşılıklı ikişer ikişer eş olan altı adet dikdörtgenden oluşan </a:t>
            </a:r>
            <a:r>
              <a:rPr lang="tr-TR" sz="2400" b="1" dirty="0" smtClean="0"/>
              <a:t>prizmadır. Dikdörtgenler prizmasının 8 köşesi,12 ayrıtı ve 6 tane yüzü vardır. Bu yüzler karşılıklı birbirine eşittir. </a:t>
            </a:r>
            <a:r>
              <a:rPr lang="tr-TR" sz="2400" b="1" dirty="0"/>
              <a:t>	</a:t>
            </a:r>
            <a:endParaRPr lang="tr-TR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2759224" cy="36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596" y="3814577"/>
            <a:ext cx="4529138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572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260648"/>
            <a:ext cx="8856984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GEOMETRİK CİSİMLER:</a:t>
            </a:r>
            <a:endParaRPr lang="tr-TR" sz="2800" b="1" dirty="0">
              <a:solidFill>
                <a:srgbClr val="FF0000"/>
              </a:solidFill>
            </a:endParaRPr>
          </a:p>
          <a:p>
            <a:r>
              <a:rPr lang="tr-TR" sz="2800" b="1" dirty="0" smtClean="0"/>
              <a:t>	Üç </a:t>
            </a:r>
            <a:r>
              <a:rPr lang="tr-TR" sz="2800" b="1" dirty="0"/>
              <a:t>boyutlu geometrik </a:t>
            </a:r>
            <a:r>
              <a:rPr lang="tr-TR" sz="2800" b="1" dirty="0" smtClean="0"/>
              <a:t>şekillere geometrik cisimler denir. Bunlar </a:t>
            </a:r>
            <a:r>
              <a:rPr lang="tr-TR" sz="2800" b="1" dirty="0"/>
              <a:t>K</a:t>
            </a:r>
            <a:r>
              <a:rPr lang="tr-TR" sz="2800" b="1" dirty="0" smtClean="0"/>
              <a:t>üp prizma, Üçgen prizma, Dikdörtgenler prizması, Kare prizma, Beşgen prizma, Altıgen prizma, Sekizgen prizma, Kare piramit, Üçgen piramit, Dikdörtgen piramit,Koni,Küre ,…vb dir.</a:t>
            </a:r>
            <a:endParaRPr lang="tr-TR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194421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54724"/>
            <a:ext cx="268378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3879050"/>
            <a:ext cx="3312368" cy="17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Belirtme Çizgisi 5"/>
          <p:cNvSpPr/>
          <p:nvPr/>
        </p:nvSpPr>
        <p:spPr>
          <a:xfrm>
            <a:off x="323528" y="6309320"/>
            <a:ext cx="1944216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Üçgen prizma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0" name="Dikdörtgen Belirtme Çizgisi 9"/>
          <p:cNvSpPr/>
          <p:nvPr/>
        </p:nvSpPr>
        <p:spPr>
          <a:xfrm>
            <a:off x="2925558" y="6309320"/>
            <a:ext cx="1944216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Küp prizma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1" name="Dikdörtgen Belirtme Çizgisi 10"/>
          <p:cNvSpPr/>
          <p:nvPr/>
        </p:nvSpPr>
        <p:spPr>
          <a:xfrm>
            <a:off x="5652121" y="5930988"/>
            <a:ext cx="3312367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Dikdörtgenler  prizması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963268" y="6396335"/>
            <a:ext cx="4201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4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12900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57350" y="169745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DİKDÖRTGENLER PRİZMASININ AÇIK ŞEKLİ</a:t>
            </a:r>
            <a:r>
              <a:rPr lang="tr-TR" sz="24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Dikdörtgenler prizmasının  karşılıklı yüzleri birbirine eşit ve birer dikdörtgendir. </a:t>
            </a:r>
            <a:endParaRPr lang="tr-TR" sz="24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55" y="2060848"/>
            <a:ext cx="2447925" cy="347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381" y="1548174"/>
            <a:ext cx="5665051" cy="47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05010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812923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240360" cy="2103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42096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116632"/>
            <a:ext cx="8784976" cy="19389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400" b="1" dirty="0">
                <a:solidFill>
                  <a:srgbClr val="FF0000"/>
                </a:solidFill>
              </a:rPr>
              <a:t>KARE DİK PRİZMA:</a:t>
            </a:r>
            <a:endParaRPr lang="tr-TR" altLang="zh-CN" sz="2400" dirty="0">
              <a:solidFill>
                <a:srgbClr val="FF0000"/>
              </a:solidFill>
            </a:endParaRPr>
          </a:p>
          <a:p>
            <a:r>
              <a:rPr lang="tr-TR" altLang="zh-CN" sz="2400" b="1" dirty="0"/>
              <a:t>	Tabanı kare ve yan yüzleri birbirine eşit dikdörtgen olan prizmaya kare dik prizma </a:t>
            </a:r>
            <a:r>
              <a:rPr lang="tr-TR" altLang="zh-CN" sz="2400" b="1" dirty="0" smtClean="0"/>
              <a:t>denir. Alt ve üst tabanlar birbirine eşit kare, </a:t>
            </a:r>
            <a:r>
              <a:rPr lang="tr-TR" altLang="zh-CN" sz="2400" b="1" dirty="0"/>
              <a:t>Yan yüzü dört adet birbirine eşit dikdörtgenden </a:t>
            </a:r>
            <a:r>
              <a:rPr lang="tr-TR" altLang="zh-CN" sz="2400" b="1" dirty="0" smtClean="0"/>
              <a:t>oluşur. Kare </a:t>
            </a:r>
            <a:r>
              <a:rPr lang="tr-TR" sz="2400" b="1" dirty="0" smtClean="0"/>
              <a:t> </a:t>
            </a:r>
            <a:r>
              <a:rPr lang="tr-TR" sz="2400" b="1" dirty="0"/>
              <a:t>prizmasının 8 köşesi,12 ayrıtı ve 6 tane yüzü vardır. </a:t>
            </a:r>
            <a:endParaRPr lang="tr-TR" altLang="zh-CN" sz="2400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" y="2227050"/>
            <a:ext cx="262731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288" y="2489845"/>
            <a:ext cx="617220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97303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07504" y="116632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sz="2400" b="1" dirty="0">
                <a:solidFill>
                  <a:srgbClr val="FF0000"/>
                </a:solidFill>
              </a:rPr>
              <a:t>KARE DİK PRİZMANIN AÇIK ŞEKLİ: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Alt </a:t>
            </a:r>
            <a:r>
              <a:rPr lang="tr-TR" sz="2400" b="1" dirty="0"/>
              <a:t>ve üst </a:t>
            </a:r>
            <a:r>
              <a:rPr lang="tr-TR" sz="2400" b="1" dirty="0" smtClean="0"/>
              <a:t>tabanlar birbirine eşit kare </a:t>
            </a:r>
            <a:r>
              <a:rPr lang="tr-TR" sz="2400" b="1" dirty="0"/>
              <a:t>,yan yüzlerin her biri birbirine eşit dikdörtgendir. </a:t>
            </a: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488" y="1556792"/>
            <a:ext cx="5715000" cy="47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262731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86420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79512" y="188640"/>
            <a:ext cx="8784976" cy="19389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sz="2400" b="1" dirty="0">
                <a:solidFill>
                  <a:srgbClr val="FF0000"/>
                </a:solidFill>
              </a:rPr>
              <a:t>DÜZGÜN ALTIGEN DİK PRİZMA:</a:t>
            </a:r>
          </a:p>
          <a:p>
            <a:r>
              <a:rPr lang="tr-TR" altLang="zh-CN" sz="2400" b="1" dirty="0"/>
              <a:t>	Tabanı düzgün altıgen ve yan yüzleri birbirine eşit dikdörtgen olan prizmaya düzgün altıgen dik prizma </a:t>
            </a:r>
            <a:r>
              <a:rPr lang="tr-TR" altLang="zh-CN" sz="2400" b="1" dirty="0" smtClean="0"/>
              <a:t>denir. Düzgün </a:t>
            </a:r>
            <a:r>
              <a:rPr lang="tr-TR" altLang="zh-CN" sz="2400" b="1" dirty="0"/>
              <a:t>altıgen dik prizmanın tabanı 6 tane birbirine eşit eşkenar üçgenden </a:t>
            </a:r>
            <a:r>
              <a:rPr lang="tr-TR" altLang="zh-CN" sz="2400" b="1" dirty="0" smtClean="0"/>
              <a:t>oluşur. Yan </a:t>
            </a:r>
            <a:r>
              <a:rPr lang="tr-TR" altLang="zh-CN" sz="2400" b="1" dirty="0"/>
              <a:t>yüzleri ise birbirine eşit 6 tane dikdörtgendir.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4436"/>
            <a:ext cx="2835277" cy="425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789" y="2314204"/>
            <a:ext cx="2600205" cy="451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96136" y="2314204"/>
            <a:ext cx="3168352" cy="440120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zh-CN" sz="2000" b="1" dirty="0">
                <a:solidFill>
                  <a:srgbClr val="FF0000"/>
                </a:solidFill>
              </a:rPr>
              <a:t>a) </a:t>
            </a:r>
            <a:r>
              <a:rPr lang="tr-TR" altLang="zh-CN" sz="2000" b="1" dirty="0"/>
              <a:t>Alt ve Üst tabanlar birbirine eşit düzgün altıgendir.</a:t>
            </a:r>
            <a:endParaRPr lang="tr-TR" altLang="zh-CN" sz="2000" dirty="0"/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b</a:t>
            </a:r>
            <a:r>
              <a:rPr lang="tr-TR" altLang="zh-CN" sz="2000" b="1" dirty="0">
                <a:solidFill>
                  <a:srgbClr val="FF0000"/>
                </a:solidFill>
              </a:rPr>
              <a:t>) </a:t>
            </a:r>
            <a:r>
              <a:rPr lang="tr-TR" altLang="zh-CN" sz="2000" b="1" dirty="0"/>
              <a:t>Yan yüzleri birbirine eşit olan 6 tane dikdörtgendir.</a:t>
            </a:r>
            <a:endParaRPr lang="tr-TR" altLang="zh-CN" sz="2000" dirty="0"/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c</a:t>
            </a:r>
            <a:r>
              <a:rPr lang="tr-TR" altLang="zh-CN" sz="2000" b="1" dirty="0">
                <a:solidFill>
                  <a:srgbClr val="FF0000"/>
                </a:solidFill>
              </a:rPr>
              <a:t>) </a:t>
            </a:r>
            <a:r>
              <a:rPr lang="tr-TR" altLang="zh-CN" sz="2000" b="1" dirty="0"/>
              <a:t>Alt taban 6 tane eş eşkenar üçgenden oluşur. Üst taban 6 tane eş eşkenar üçgenden oluşur. Alt ve Üst taban birbirine eş düzgün altıgendir.</a:t>
            </a:r>
            <a:endParaRPr lang="tr-TR" altLang="zh-CN" sz="2000" dirty="0"/>
          </a:p>
          <a:p>
            <a:r>
              <a:rPr lang="tr-TR" altLang="zh-CN" sz="2000" b="1" dirty="0" smtClean="0">
                <a:solidFill>
                  <a:srgbClr val="FF0000"/>
                </a:solidFill>
              </a:rPr>
              <a:t>d)</a:t>
            </a:r>
            <a:r>
              <a:rPr lang="tr-TR" altLang="zh-CN" sz="2000" b="1" dirty="0" smtClean="0"/>
              <a:t>18 </a:t>
            </a:r>
            <a:r>
              <a:rPr lang="tr-TR" altLang="zh-CN" sz="2000" b="1" dirty="0"/>
              <a:t>ayrıtı,12 köşesi,8 yüzü (2 alt ve üst yüz,6 yanal yüzü ) vardır.</a:t>
            </a:r>
          </a:p>
        </p:txBody>
      </p:sp>
    </p:spTree>
    <p:extLst>
      <p:ext uri="{BB962C8B-B14F-4D97-AF65-F5344CB8AC3E}">
        <p14:creationId xmlns:p14="http://schemas.microsoft.com/office/powerpoint/2010/main" val="120217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0636" y="116632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DÜZGÜN ALTIGEN DİK PRİZMANIN AÇINIMI (AÇIK ŞEKLİ):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Alt </a:t>
            </a:r>
            <a:r>
              <a:rPr lang="tr-TR" sz="2400" b="1" dirty="0"/>
              <a:t>ve üst tabanlar birbirine eşit 2 tane düzgün altıgen ve yan yüzleri 6 tane birbirine eşit </a:t>
            </a:r>
            <a:r>
              <a:rPr lang="tr-TR" sz="2400" b="1" dirty="0" smtClean="0"/>
              <a:t>dikdörtgendir</a:t>
            </a:r>
            <a:r>
              <a:rPr lang="tr-TR" sz="2400" b="1" dirty="0"/>
              <a:t>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41272"/>
            <a:ext cx="6450234" cy="52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3635896" y="1371600"/>
            <a:ext cx="3733800" cy="685800"/>
          </a:xfrm>
          <a:prstGeom prst="wedgeRectCallout">
            <a:avLst>
              <a:gd name="adj1" fmla="val -79505"/>
              <a:gd name="adj2" fmla="val 76852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Düzgün altıgen prizmanın üst tabanı düzgün altıgendir.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5502796" y="5229200"/>
            <a:ext cx="3200400" cy="609600"/>
          </a:xfrm>
          <a:prstGeom prst="wedgeRectCallout">
            <a:avLst>
              <a:gd name="adj1" fmla="val -18292"/>
              <a:gd name="adj2" fmla="val -82992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Düzgün altıgen prizmanın Yan yüzü dikdörtgendir.</a:t>
            </a: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3131840" y="6172200"/>
            <a:ext cx="3733800" cy="685800"/>
          </a:xfrm>
          <a:prstGeom prst="wedgeRectCallout">
            <a:avLst>
              <a:gd name="adj1" fmla="val -64412"/>
              <a:gd name="adj2" fmla="val -63194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Düzgün altıgen prizmanın üst tabanı düzgün altıgendir.</a:t>
            </a:r>
          </a:p>
        </p:txBody>
      </p:sp>
    </p:spTree>
    <p:extLst>
      <p:ext uri="{BB962C8B-B14F-4D97-AF65-F5344CB8AC3E}">
        <p14:creationId xmlns:p14="http://schemas.microsoft.com/office/powerpoint/2010/main" val="177712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134265" y="116632"/>
            <a:ext cx="8960296" cy="255454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</a:rPr>
              <a:t>SİLİNDİR: </a:t>
            </a:r>
            <a:r>
              <a:rPr lang="tr-TR" sz="2000" b="1"/>
              <a:t>Dairesel silindir, birbirine eş ve paralel iki daireden oluşan tabanlara ve bir yanal yüze sahiptir. Dairesel silindirde, tabanların merkezlerini birleştiren doğruya “eksen” denir. </a:t>
            </a:r>
            <a:br>
              <a:rPr lang="tr-TR" sz="2000" b="1"/>
            </a:br>
            <a:r>
              <a:rPr lang="tr-TR" sz="2000" b="1"/>
              <a:t>	Tabanların karşılıklı iki noktasını birleştiren ve eksene paralel olan doğrular ise silindirin “ana doğruları” veya “doğruları”dır.</a:t>
            </a:r>
            <a:br>
              <a:rPr lang="tr-TR" sz="2000" b="1"/>
            </a:br>
            <a:r>
              <a:rPr lang="tr-TR" sz="2000" b="1"/>
              <a:t>	Dairesel silindirin ekseni tabanlara dik ise “dik dairesel silindir”, tabanlara dik değilse “eğik dairesel silindir” olarak adlandırılır.</a:t>
            </a:r>
            <a:br>
              <a:rPr lang="tr-TR" sz="2000" b="1"/>
            </a:br>
            <a:r>
              <a:rPr lang="tr-TR" sz="2000" b="1"/>
              <a:t>	Dik dairesel silindirde ana doğrular taban düzlemlerine diktir.</a:t>
            </a:r>
          </a:p>
        </p:txBody>
      </p:sp>
      <p:pic>
        <p:nvPicPr>
          <p:cNvPr id="5" name="Picture 6" descr="http://t0.gstatic.com/images?q=tbn:ANd9GcQxwqpfl5Y_gUh_9-9WUHUCmDX5BHHuFdowgvV1il9sNpBgii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100" y="2933314"/>
            <a:ext cx="2509889" cy="350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t1.gstatic.com/images?q=tbn:ANd9GcTL5m0FTcj762fOiW0W1ShWKz7dEs04S-uxFbJVEKy1XZ6L1FPI0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78984"/>
            <a:ext cx="3815456" cy="381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38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4"/>
          <p:cNvSpPr txBox="1">
            <a:spLocks noChangeArrowheads="1"/>
          </p:cNvSpPr>
          <p:nvPr/>
        </p:nvSpPr>
        <p:spPr bwMode="auto">
          <a:xfrm>
            <a:off x="143848" y="206375"/>
            <a:ext cx="8839200" cy="292387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sz="2000" b="1" dirty="0">
                <a:solidFill>
                  <a:srgbClr val="FF0000"/>
                </a:solidFill>
              </a:rPr>
              <a:t>DİK DAİRESEL SİLİNDİRİN AÇINIMI (AÇIK ŞEKLİ)</a:t>
            </a:r>
          </a:p>
          <a:p>
            <a:pPr eaLnBrk="1" hangingPunct="1"/>
            <a:r>
              <a:rPr lang="tr-TR" sz="2400" b="1" dirty="0"/>
              <a:t>	</a:t>
            </a:r>
            <a:r>
              <a:rPr lang="tr-TR" sz="2000" b="1" dirty="0"/>
              <a:t>Dik dairesel silindir </a:t>
            </a:r>
            <a:r>
              <a:rPr lang="tr-TR" sz="2000" b="1" dirty="0" smtClean="0"/>
              <a:t>açıldığında, yan </a:t>
            </a:r>
            <a:r>
              <a:rPr lang="tr-TR" sz="2000" b="1" dirty="0"/>
              <a:t>yüzü bir dikdörtgen ve alt ve üst tabanları birbirine eşit dairedir. Alt daire ve üst dairenin çevresi yanal yüzün bir kenarına eşittir</a:t>
            </a:r>
            <a:r>
              <a:rPr lang="tr-TR" sz="2000" b="1" dirty="0" smtClean="0"/>
              <a:t>.</a:t>
            </a:r>
          </a:p>
          <a:p>
            <a:r>
              <a:rPr lang="tr-TR" altLang="zh-CN" sz="2000" b="1" dirty="0"/>
              <a:t>a) Tabanı dairedir.(Alt ve Üst taban birbirine eşit dairedir.)</a:t>
            </a:r>
            <a:endParaRPr lang="tr-TR" altLang="zh-CN" sz="2000" dirty="0"/>
          </a:p>
          <a:p>
            <a:r>
              <a:rPr lang="tr-TR" altLang="zh-CN" sz="2000" b="1" dirty="0"/>
              <a:t>b)Yan yüzey eğri yüzeydir. Yanal yüzü açıldığında bir dikdörtgen oluşur. Bu dikdörtgenin bir kenarı Taban dairesinin çevresi, diğer kenarı ise silindirin yüksekliğidir.</a:t>
            </a:r>
            <a:endParaRPr lang="tr-TR" altLang="zh-CN" sz="2000" dirty="0"/>
          </a:p>
          <a:p>
            <a:r>
              <a:rPr lang="tr-TR" altLang="zh-CN" sz="2000" b="1" dirty="0"/>
              <a:t>c)Tabanlar arasındaki uzaklık silindirin yüksekliğidir.(h</a:t>
            </a:r>
            <a:r>
              <a:rPr lang="tr-TR" altLang="zh-CN" sz="2000" b="1" dirty="0" smtClean="0"/>
              <a:t>)</a:t>
            </a:r>
            <a:endParaRPr lang="tr-TR" sz="2000" b="1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44" y="3573016"/>
            <a:ext cx="229076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70097"/>
            <a:ext cx="5486400" cy="32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29429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İçerik Yer Tutucusu"/>
          <p:cNvSpPr>
            <a:spLocks noGrp="1"/>
          </p:cNvSpPr>
          <p:nvPr>
            <p:ph idx="1"/>
          </p:nvPr>
        </p:nvSpPr>
        <p:spPr>
          <a:xfrm>
            <a:off x="152400" y="146050"/>
            <a:ext cx="8804275" cy="1338734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eaLnBrk="1" hangingPunct="1">
              <a:buFontTx/>
              <a:buNone/>
              <a:defRPr/>
            </a:pPr>
            <a:r>
              <a:rPr lang="tr-TR" sz="2800" b="1" dirty="0" smtClean="0">
                <a:solidFill>
                  <a:srgbClr val="FF0000"/>
                </a:solidFill>
              </a:rPr>
              <a:t>PİRAMİT :</a:t>
            </a:r>
            <a:r>
              <a:rPr lang="tr-TR" sz="2400" b="1" dirty="0" smtClean="0">
                <a:latin typeface="+mj-lt"/>
              </a:rPr>
              <a:t>Tabanı çokgen (üçgen, kare, dikdörtgen, beşgen, altıgen, …vb) , yan yüzleri ise tabanın kenar sayısı kadar üçgenden oluşan cisme </a:t>
            </a:r>
            <a:r>
              <a:rPr lang="tr-TR" sz="2400" b="1" dirty="0" smtClean="0">
                <a:solidFill>
                  <a:srgbClr val="C00000"/>
                </a:solidFill>
                <a:latin typeface="+mj-lt"/>
              </a:rPr>
              <a:t>piramit</a:t>
            </a:r>
            <a:r>
              <a:rPr lang="tr-TR" sz="2400" b="1" dirty="0" smtClean="0">
                <a:latin typeface="+mj-lt"/>
              </a:rPr>
              <a:t> denir.</a:t>
            </a:r>
          </a:p>
          <a:p>
            <a:pPr eaLnBrk="1" hangingPunct="1">
              <a:buFontTx/>
              <a:buNone/>
              <a:defRPr/>
            </a:pPr>
            <a:endParaRPr lang="tr-TR" sz="2400" b="1" dirty="0" smtClean="0">
              <a:latin typeface="+mj-lt"/>
            </a:endParaRPr>
          </a:p>
          <a:p>
            <a:pPr eaLnBrk="1" hangingPunct="1">
              <a:buFontTx/>
              <a:buNone/>
              <a:defRPr/>
            </a:pPr>
            <a:endParaRPr lang="tr-TR" sz="2400" b="1" dirty="0" smtClean="0">
              <a:latin typeface="+mj-lt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4700"/>
            <a:ext cx="2659509" cy="27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775190"/>
            <a:ext cx="2376264" cy="266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Belirtme Çizgisi 4"/>
          <p:cNvSpPr/>
          <p:nvPr/>
        </p:nvSpPr>
        <p:spPr>
          <a:xfrm>
            <a:off x="3275856" y="1736322"/>
            <a:ext cx="2836229" cy="1371600"/>
          </a:xfrm>
          <a:prstGeom prst="wedgeRectCallout">
            <a:avLst>
              <a:gd name="adj1" fmla="val 102251"/>
              <a:gd name="adj2" fmla="val 49955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Tx/>
              <a:buAutoNum type="arabicParenR"/>
              <a:defRPr/>
            </a:pPr>
            <a:r>
              <a:rPr lang="tr-TR" b="1" dirty="0">
                <a:solidFill>
                  <a:srgbClr val="FF0000"/>
                </a:solidFill>
              </a:rPr>
              <a:t>Yükseklik (h): 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Piramidin tepe noktasından tabana indirilen dikmeye piramidin yüksekliği denir.</a:t>
            </a:r>
          </a:p>
        </p:txBody>
      </p:sp>
      <p:sp>
        <p:nvSpPr>
          <p:cNvPr id="6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3950339"/>
            <a:ext cx="2776713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Belirtme Çizgisi 7"/>
          <p:cNvSpPr/>
          <p:nvPr/>
        </p:nvSpPr>
        <p:spPr>
          <a:xfrm>
            <a:off x="5907817" y="4440655"/>
            <a:ext cx="2683908" cy="1371600"/>
          </a:xfrm>
          <a:prstGeom prst="wedgeRectCallout">
            <a:avLst>
              <a:gd name="adj1" fmla="val -99986"/>
              <a:gd name="adj2" fmla="val 2097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2) Yan yüz yüksekliği (y):</a:t>
            </a:r>
            <a:r>
              <a:rPr lang="tr-TR" b="1" dirty="0">
                <a:solidFill>
                  <a:schemeClr val="tx1"/>
                </a:solidFill>
              </a:rPr>
              <a:t> </a:t>
            </a:r>
          </a:p>
          <a:p>
            <a:pPr>
              <a:defRPr/>
            </a:pPr>
            <a:r>
              <a:rPr lang="tr-TR" b="1" dirty="0" smtClean="0">
                <a:solidFill>
                  <a:schemeClr val="tx1"/>
                </a:solidFill>
              </a:rPr>
              <a:t>Yan </a:t>
            </a:r>
            <a:r>
              <a:rPr lang="tr-TR" b="1" dirty="0">
                <a:solidFill>
                  <a:schemeClr val="tx1"/>
                </a:solidFill>
              </a:rPr>
              <a:t>yüzlerdeki üçgenlerin yüksekliklerine ise yan yüz yüksekliği denir.</a:t>
            </a:r>
          </a:p>
        </p:txBody>
      </p:sp>
    </p:spTree>
    <p:extLst>
      <p:ext uri="{BB962C8B-B14F-4D97-AF65-F5344CB8AC3E}">
        <p14:creationId xmlns:p14="http://schemas.microsoft.com/office/powerpoint/2010/main" val="402961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1368A8C-64FD-4427-8DD9-13638B401EFD}" type="slidenum">
              <a:rPr lang="tr-TR" smtClean="0"/>
              <a:pPr eaLnBrk="1" hangingPunct="1"/>
              <a:t>29</a:t>
            </a:fld>
            <a:endParaRPr lang="tr-TR" smtClean="0"/>
          </a:p>
        </p:txBody>
      </p:sp>
      <p:sp>
        <p:nvSpPr>
          <p:cNvPr id="5" name="Dikdörtgen 5"/>
          <p:cNvSpPr>
            <a:spLocks noChangeArrowheads="1"/>
          </p:cNvSpPr>
          <p:nvPr/>
        </p:nvSpPr>
        <p:spPr bwMode="auto">
          <a:xfrm>
            <a:off x="177800" y="152400"/>
            <a:ext cx="8763000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3) Piramidi isimlendirme: </a:t>
            </a:r>
            <a:r>
              <a:rPr lang="tr-TR" sz="2000" b="1" dirty="0"/>
              <a:t>Piramitler taban çokgeninin  şekline göre </a:t>
            </a:r>
            <a:r>
              <a:rPr lang="tr-TR" sz="2000" b="1" dirty="0" err="1" smtClean="0"/>
              <a:t>isimlen</a:t>
            </a:r>
            <a:r>
              <a:rPr lang="tr-TR" sz="2000" b="1" dirty="0" smtClean="0"/>
              <a:t>- dirilirler</a:t>
            </a:r>
            <a:r>
              <a:rPr lang="tr-TR" sz="2000" b="1" dirty="0"/>
              <a:t>. Tabanı kare olan piramide “kare piramit”, Tabanı üçgen olan piramide “üçgen piramit", Tabanı beşgen olan piramide “beşgen piramit” ,tabanı altıgen olan piramide ‘’altıgen piramit’ ’denir.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0"/>
            <a:ext cx="4381500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1524000"/>
            <a:ext cx="42719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Belirtme Çizgisi 7"/>
          <p:cNvSpPr/>
          <p:nvPr/>
        </p:nvSpPr>
        <p:spPr>
          <a:xfrm>
            <a:off x="609600" y="5486400"/>
            <a:ext cx="3743325" cy="838200"/>
          </a:xfrm>
          <a:prstGeom prst="wedgeRectCallout">
            <a:avLst>
              <a:gd name="adj1" fmla="val -21313"/>
              <a:gd name="adj2" fmla="val -7352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Taban eşkenar üçgen, Piramidin adı eşkenar üçgen piramittir.</a:t>
            </a:r>
          </a:p>
        </p:txBody>
      </p:sp>
      <p:sp>
        <p:nvSpPr>
          <p:cNvPr id="9" name="Dikdörtgen Belirtme Çizgisi 8"/>
          <p:cNvSpPr/>
          <p:nvPr/>
        </p:nvSpPr>
        <p:spPr>
          <a:xfrm>
            <a:off x="5197475" y="5462588"/>
            <a:ext cx="3743325" cy="838200"/>
          </a:xfrm>
          <a:prstGeom prst="wedgeRectCallout">
            <a:avLst>
              <a:gd name="adj1" fmla="val -19343"/>
              <a:gd name="adj2" fmla="val -7880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Taban kare, Piramidin adı kare piramittir.</a:t>
            </a:r>
          </a:p>
        </p:txBody>
      </p:sp>
      <p:sp>
        <p:nvSpPr>
          <p:cNvPr id="5128" name="Dikdörtgen 9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443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963268" y="6396335"/>
            <a:ext cx="4201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4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24" y="165708"/>
            <a:ext cx="172402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977" y="165708"/>
            <a:ext cx="1800200" cy="24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Belirtme Çizgisi 12"/>
          <p:cNvSpPr/>
          <p:nvPr/>
        </p:nvSpPr>
        <p:spPr>
          <a:xfrm>
            <a:off x="23234" y="2787503"/>
            <a:ext cx="1944216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Kare prizma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4" name="Dikdörtgen Belirtme Çizgisi 13"/>
          <p:cNvSpPr/>
          <p:nvPr/>
        </p:nvSpPr>
        <p:spPr>
          <a:xfrm>
            <a:off x="6170595" y="2801826"/>
            <a:ext cx="2093947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Altıgen  prizma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596" y="68708"/>
            <a:ext cx="1876425" cy="2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Dikdörtgen Belirtme Çizgisi 22"/>
          <p:cNvSpPr/>
          <p:nvPr/>
        </p:nvSpPr>
        <p:spPr>
          <a:xfrm>
            <a:off x="2792847" y="2801826"/>
            <a:ext cx="2170421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Beşgen Prizma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56" y="3512269"/>
            <a:ext cx="1818159" cy="2660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Dikdörtgen Belirtme Çizgisi 24"/>
          <p:cNvSpPr/>
          <p:nvPr/>
        </p:nvSpPr>
        <p:spPr>
          <a:xfrm>
            <a:off x="23234" y="6342101"/>
            <a:ext cx="2232249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Sekizgen prizma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383" y="3482980"/>
            <a:ext cx="2371725" cy="23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Dikdörtgen Belirtme Çizgisi 26"/>
          <p:cNvSpPr/>
          <p:nvPr/>
        </p:nvSpPr>
        <p:spPr>
          <a:xfrm>
            <a:off x="5912758" y="5960780"/>
            <a:ext cx="2371725" cy="423960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Sekizgen piramit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743" y="3586121"/>
            <a:ext cx="22955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Belirtme Çizgisi 28"/>
          <p:cNvSpPr/>
          <p:nvPr/>
        </p:nvSpPr>
        <p:spPr>
          <a:xfrm>
            <a:off x="2522707" y="6369274"/>
            <a:ext cx="2408314" cy="488726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Altıgen piramit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93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3" grpId="0" animBg="1"/>
      <p:bldP spid="25" grpId="0" animBg="1"/>
      <p:bldP spid="27" grpId="0" animBg="1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F9BC363-590E-46EA-882D-29115F504E0B}" type="slidenum">
              <a:rPr lang="tr-TR" smtClean="0"/>
              <a:pPr eaLnBrk="1" hangingPunct="1"/>
              <a:t>30</a:t>
            </a:fld>
            <a:endParaRPr lang="tr-TR" smtClean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152400"/>
            <a:ext cx="423862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5" y="3581400"/>
            <a:ext cx="4254500" cy="313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Belirtme Çizgisi 7"/>
          <p:cNvSpPr/>
          <p:nvPr/>
        </p:nvSpPr>
        <p:spPr>
          <a:xfrm>
            <a:off x="4778375" y="3581400"/>
            <a:ext cx="1600200" cy="1219200"/>
          </a:xfrm>
          <a:prstGeom prst="wedgeRectCallout">
            <a:avLst>
              <a:gd name="adj1" fmla="val 61631"/>
              <a:gd name="adj2" fmla="val 13025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Taban kare, 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Piramidin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 adı kare 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piramittir.</a:t>
            </a: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5" y="152400"/>
            <a:ext cx="4210050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Belirtme Çizgisi 9"/>
          <p:cNvSpPr/>
          <p:nvPr/>
        </p:nvSpPr>
        <p:spPr>
          <a:xfrm>
            <a:off x="3124200" y="215900"/>
            <a:ext cx="2057400" cy="1295400"/>
          </a:xfrm>
          <a:prstGeom prst="wedgeRectCallout">
            <a:avLst>
              <a:gd name="adj1" fmla="val -67363"/>
              <a:gd name="adj2" fmla="val 27725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Taban eşkenar üçgen, Piramidin 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adı eşkenar üçgen  piramittir.</a:t>
            </a:r>
          </a:p>
        </p:txBody>
      </p:sp>
      <p:sp>
        <p:nvSpPr>
          <p:cNvPr id="11" name="Dikdörtgen Belirtme Çizgisi 10"/>
          <p:cNvSpPr/>
          <p:nvPr/>
        </p:nvSpPr>
        <p:spPr>
          <a:xfrm>
            <a:off x="7620000" y="11113"/>
            <a:ext cx="1524000" cy="1704975"/>
          </a:xfrm>
          <a:prstGeom prst="wedgeRectCallout">
            <a:avLst>
              <a:gd name="adj1" fmla="val -59039"/>
              <a:gd name="adj2" fmla="val 178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Taban dikdörtgen, 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Piramidin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 adı dikdörtgen</a:t>
            </a:r>
          </a:p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piramittir.</a:t>
            </a:r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3613150"/>
            <a:ext cx="4238625" cy="3176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Dikdörtgen Belirtme Çizgisi 12"/>
          <p:cNvSpPr/>
          <p:nvPr/>
        </p:nvSpPr>
        <p:spPr>
          <a:xfrm>
            <a:off x="0" y="3048000"/>
            <a:ext cx="1828800" cy="1447800"/>
          </a:xfrm>
          <a:prstGeom prst="wedgeRectCallout">
            <a:avLst>
              <a:gd name="adj1" fmla="val 58883"/>
              <a:gd name="adj2" fmla="val 2057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1600" b="1" dirty="0">
                <a:solidFill>
                  <a:schemeClr val="tx1"/>
                </a:solidFill>
              </a:rPr>
              <a:t>Taban düzgün altıgen, Piramidin adı düzgün altıgen  piramittir.</a:t>
            </a:r>
          </a:p>
        </p:txBody>
      </p:sp>
    </p:spTree>
    <p:extLst>
      <p:ext uri="{BB962C8B-B14F-4D97-AF65-F5344CB8AC3E}">
        <p14:creationId xmlns:p14="http://schemas.microsoft.com/office/powerpoint/2010/main" val="346415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B66394C-0E72-4826-B25F-607F0636DAA9}" type="slidenum">
              <a:rPr lang="tr-TR" smtClean="0"/>
              <a:pPr eaLnBrk="1" hangingPunct="1"/>
              <a:t>31</a:t>
            </a:fld>
            <a:endParaRPr lang="tr-TR" smtClean="0"/>
          </a:p>
        </p:txBody>
      </p:sp>
      <p:pic>
        <p:nvPicPr>
          <p:cNvPr id="6" name="Picture 2" descr="geo_Pic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69875"/>
            <a:ext cx="4122738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Belirtme Çizgisi 6"/>
          <p:cNvSpPr/>
          <p:nvPr/>
        </p:nvSpPr>
        <p:spPr>
          <a:xfrm>
            <a:off x="979488" y="5105400"/>
            <a:ext cx="3352800" cy="838200"/>
          </a:xfrm>
          <a:prstGeom prst="wedgeRectCallout">
            <a:avLst>
              <a:gd name="adj1" fmla="val -19343"/>
              <a:gd name="adj2" fmla="val -11399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Taban beşgen, Piramidin adı beşgen  piramittir.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65138"/>
            <a:ext cx="3352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Belirtme Çizgisi 7"/>
          <p:cNvSpPr/>
          <p:nvPr/>
        </p:nvSpPr>
        <p:spPr>
          <a:xfrm>
            <a:off x="5029200" y="5053013"/>
            <a:ext cx="3810000" cy="838200"/>
          </a:xfrm>
          <a:prstGeom prst="wedgeRectCallout">
            <a:avLst>
              <a:gd name="adj1" fmla="val -19343"/>
              <a:gd name="adj2" fmla="val -11399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Taban düzgün altıgen, Piramidin adı düzgün altıgen  piramittir.</a:t>
            </a:r>
          </a:p>
        </p:txBody>
      </p:sp>
      <p:sp>
        <p:nvSpPr>
          <p:cNvPr id="7175" name="Dikdörtgen 8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960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91337C0-444D-4C68-84B1-921C22C5E46B}" type="slidenum">
              <a:rPr lang="tr-TR" smtClean="0"/>
              <a:pPr eaLnBrk="1" hangingPunct="1"/>
              <a:t>32</a:t>
            </a:fld>
            <a:endParaRPr lang="tr-TR" smtClean="0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513263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288" y="3471863"/>
            <a:ext cx="4110037" cy="334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Belirtme Çizgisi 8"/>
          <p:cNvSpPr/>
          <p:nvPr/>
        </p:nvSpPr>
        <p:spPr>
          <a:xfrm>
            <a:off x="1219200" y="5334000"/>
            <a:ext cx="1874838" cy="685800"/>
          </a:xfrm>
          <a:prstGeom prst="wedgeRectCallout">
            <a:avLst>
              <a:gd name="adj1" fmla="val -11131"/>
              <a:gd name="adj2" fmla="val -75868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b="1" dirty="0">
                <a:solidFill>
                  <a:schemeClr val="tx1"/>
                </a:solidFill>
              </a:rPr>
              <a:t>DİK  PİRAMİT</a:t>
            </a:r>
          </a:p>
        </p:txBody>
      </p:sp>
      <p:sp>
        <p:nvSpPr>
          <p:cNvPr id="10" name="Dikdörtgen Belirtme Çizgisi 9"/>
          <p:cNvSpPr/>
          <p:nvPr/>
        </p:nvSpPr>
        <p:spPr>
          <a:xfrm>
            <a:off x="5010150" y="381000"/>
            <a:ext cx="3770313" cy="2667000"/>
          </a:xfrm>
          <a:prstGeom prst="wedgeRectCallout">
            <a:avLst>
              <a:gd name="adj1" fmla="val -7985"/>
              <a:gd name="adj2" fmla="val -35008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  </a:t>
            </a:r>
            <a:r>
              <a:rPr lang="tr-TR" b="1" dirty="0">
                <a:solidFill>
                  <a:srgbClr val="FF0000"/>
                </a:solidFill>
              </a:rPr>
              <a:t>PİRAMİT ÇEŞİTLERİ</a:t>
            </a:r>
          </a:p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1)   DİK PİRAMİT: </a:t>
            </a:r>
          </a:p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A)   </a:t>
            </a:r>
            <a:r>
              <a:rPr lang="tr-TR" b="1" dirty="0">
                <a:solidFill>
                  <a:schemeClr val="tx1"/>
                </a:solidFill>
              </a:rPr>
              <a:t>Tabanı düzgün çokgen olan ve yüksekliği tabanın ağırlık merkezinden geçen piramittir.</a:t>
            </a:r>
            <a:endParaRPr lang="tr-TR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B)   </a:t>
            </a:r>
            <a:r>
              <a:rPr lang="tr-TR" b="1" dirty="0">
                <a:solidFill>
                  <a:schemeClr val="tx1"/>
                </a:solidFill>
              </a:rPr>
              <a:t>Tepeden indirilen dikmenin tabanın ortasından geçtiği piramitlere dik piramit denir.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8199" name="Dikdörtgen 6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843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12F758F-A3E7-4A57-BB3A-6D1D8DE4A0EA}" type="slidenum">
              <a:rPr lang="tr-TR" smtClean="0"/>
              <a:pPr eaLnBrk="1" hangingPunct="1"/>
              <a:t>33</a:t>
            </a:fld>
            <a:endParaRPr lang="tr-TR" smtClean="0"/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500438"/>
            <a:ext cx="4362450" cy="327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152400"/>
            <a:ext cx="4248150" cy="320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Belirtme Çizgisi 9"/>
          <p:cNvSpPr/>
          <p:nvPr/>
        </p:nvSpPr>
        <p:spPr>
          <a:xfrm>
            <a:off x="5902325" y="4792663"/>
            <a:ext cx="1828800" cy="685800"/>
          </a:xfrm>
          <a:prstGeom prst="wedgeRectCallout">
            <a:avLst>
              <a:gd name="adj1" fmla="val -11792"/>
              <a:gd name="adj2" fmla="val -7801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EĞİK PİRAMİT</a:t>
            </a:r>
          </a:p>
        </p:txBody>
      </p:sp>
      <p:sp>
        <p:nvSpPr>
          <p:cNvPr id="11" name="Dikdörtgen 10"/>
          <p:cNvSpPr>
            <a:spLocks noChangeArrowheads="1"/>
          </p:cNvSpPr>
          <p:nvPr/>
        </p:nvSpPr>
        <p:spPr bwMode="auto">
          <a:xfrm>
            <a:off x="61913" y="161925"/>
            <a:ext cx="4495800" cy="9239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2)  EĞİK PİRAMİT: </a:t>
            </a:r>
            <a:r>
              <a:rPr lang="tr-TR" b="1"/>
              <a:t>Tepeden indirilen dikme tabanın ortasından geçmeyen, piramitlere eğik piramit denir.   </a:t>
            </a:r>
          </a:p>
        </p:txBody>
      </p:sp>
      <p:sp>
        <p:nvSpPr>
          <p:cNvPr id="9223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27231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40DB89-EFA3-41ED-870C-2E4DA9A2D724}" type="slidenum">
              <a:rPr lang="tr-TR" smtClean="0"/>
              <a:pPr eaLnBrk="1" hangingPunct="1"/>
              <a:t>34</a:t>
            </a:fld>
            <a:endParaRPr lang="tr-TR" smtClean="0"/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4495800" y="304800"/>
            <a:ext cx="4495800" cy="23082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AutoNum type="arabicParenR" startAt="2"/>
              <a:tabLst>
                <a:tab pos="176213" algn="l"/>
              </a:tabLst>
            </a:pPr>
            <a:r>
              <a:rPr lang="tr-TR" b="1">
                <a:solidFill>
                  <a:srgbClr val="FF0000"/>
                </a:solidFill>
              </a:rPr>
              <a:t>EĞİK PİRAMİT: </a:t>
            </a:r>
          </a:p>
          <a:p>
            <a:pPr>
              <a:tabLst>
                <a:tab pos="176213" algn="l"/>
              </a:tabLst>
            </a:pPr>
            <a:r>
              <a:rPr lang="tr-TR" b="1">
                <a:solidFill>
                  <a:srgbClr val="FF0000"/>
                </a:solidFill>
              </a:rPr>
              <a:t>		</a:t>
            </a:r>
            <a:r>
              <a:rPr lang="tr-TR" b="1"/>
              <a:t>Tepeden indirilen dikme tabanın ortasından geçmez,     tabanın dışından geçer. Bu piramitlere eğik piramit denir.  </a:t>
            </a:r>
          </a:p>
          <a:p>
            <a:pPr>
              <a:tabLst>
                <a:tab pos="176213" algn="l"/>
              </a:tabLst>
            </a:pPr>
            <a:r>
              <a:rPr lang="tr-TR" b="1"/>
              <a:t> 	Tepeden indirilen dikme tabanın dışından geçen piramitlere eğik piramit denir.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52400"/>
            <a:ext cx="4362450" cy="320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479800"/>
            <a:ext cx="4248150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Belirtme Çizgisi 9"/>
          <p:cNvSpPr/>
          <p:nvPr/>
        </p:nvSpPr>
        <p:spPr>
          <a:xfrm>
            <a:off x="1066800" y="4783138"/>
            <a:ext cx="1828800" cy="685800"/>
          </a:xfrm>
          <a:prstGeom prst="wedgeRectCallout">
            <a:avLst>
              <a:gd name="adj1" fmla="val -11792"/>
              <a:gd name="adj2" fmla="val -7801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EĞİK PİRAMİT</a:t>
            </a:r>
          </a:p>
        </p:txBody>
      </p:sp>
      <p:sp>
        <p:nvSpPr>
          <p:cNvPr id="10247" name="Dikdörtgen 6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861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376C4A2-2ABD-4CED-B177-BF91FDEF796D}" type="slidenum">
              <a:rPr lang="tr-TR" smtClean="0"/>
              <a:pPr eaLnBrk="1" hangingPunct="1"/>
              <a:t>35</a:t>
            </a:fld>
            <a:endParaRPr lang="tr-TR" smtClean="0"/>
          </a:p>
        </p:txBody>
      </p:sp>
      <p:sp>
        <p:nvSpPr>
          <p:cNvPr id="7" name="Dikdörtgen Belirtme Çizgisi 6"/>
          <p:cNvSpPr/>
          <p:nvPr/>
        </p:nvSpPr>
        <p:spPr>
          <a:xfrm>
            <a:off x="186867" y="193768"/>
            <a:ext cx="8839200" cy="2299128"/>
          </a:xfrm>
          <a:prstGeom prst="wedgeRectCallout">
            <a:avLst>
              <a:gd name="adj1" fmla="val -8494"/>
              <a:gd name="adj2" fmla="val -4643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1900" b="1" dirty="0" smtClean="0">
                <a:solidFill>
                  <a:srgbClr val="FF0000"/>
                </a:solidFill>
              </a:rPr>
              <a:t>1</a:t>
            </a:r>
            <a:r>
              <a:rPr lang="tr-TR" sz="1900" b="1" dirty="0">
                <a:solidFill>
                  <a:srgbClr val="FF0000"/>
                </a:solidFill>
              </a:rPr>
              <a:t>)  (DÜZGÜN PİRAMİT)  DİK PİRAMİT : </a:t>
            </a:r>
          </a:p>
          <a:p>
            <a:pPr>
              <a:defRPr/>
            </a:pPr>
            <a:r>
              <a:rPr lang="tr-TR" sz="1900" b="1" dirty="0" smtClean="0">
                <a:solidFill>
                  <a:srgbClr val="FF0000"/>
                </a:solidFill>
              </a:rPr>
              <a:t>A)</a:t>
            </a:r>
            <a:r>
              <a:rPr lang="tr-TR" sz="1900" b="1" dirty="0" smtClean="0">
                <a:solidFill>
                  <a:schemeClr val="tx1"/>
                </a:solidFill>
              </a:rPr>
              <a:t>Tabanı </a:t>
            </a:r>
            <a:r>
              <a:rPr lang="tr-TR" sz="1900" b="1" dirty="0">
                <a:solidFill>
                  <a:schemeClr val="tx1"/>
                </a:solidFill>
              </a:rPr>
              <a:t>düzgün çokgen olan ve yüksekliği tabanın ağırlık merkezinden geçen piramittir.</a:t>
            </a:r>
          </a:p>
          <a:p>
            <a:pPr>
              <a:defRPr/>
            </a:pPr>
            <a:r>
              <a:rPr lang="tr-TR" sz="1900" b="1" dirty="0" smtClean="0">
                <a:solidFill>
                  <a:srgbClr val="FF0000"/>
                </a:solidFill>
              </a:rPr>
              <a:t>B)</a:t>
            </a:r>
            <a:r>
              <a:rPr lang="tr-TR" sz="1900" b="1" dirty="0" smtClean="0">
                <a:solidFill>
                  <a:schemeClr val="tx1"/>
                </a:solidFill>
              </a:rPr>
              <a:t>Tepeden </a:t>
            </a:r>
            <a:r>
              <a:rPr lang="tr-TR" sz="1900" b="1" dirty="0">
                <a:solidFill>
                  <a:schemeClr val="tx1"/>
                </a:solidFill>
              </a:rPr>
              <a:t>indirilen dikmenin tabanın ortasından geçtiği piramitlere dik piramit denir. </a:t>
            </a:r>
          </a:p>
          <a:p>
            <a:pPr>
              <a:defRPr/>
            </a:pPr>
            <a:r>
              <a:rPr lang="tr-TR" sz="1900" b="1" dirty="0" smtClean="0">
                <a:solidFill>
                  <a:srgbClr val="FF0000"/>
                </a:solidFill>
              </a:rPr>
              <a:t>C)</a:t>
            </a:r>
            <a:r>
              <a:rPr lang="tr-TR" sz="1900" b="1" dirty="0" smtClean="0">
                <a:solidFill>
                  <a:schemeClr val="tx1"/>
                </a:solidFill>
              </a:rPr>
              <a:t>Eğer </a:t>
            </a:r>
            <a:r>
              <a:rPr lang="tr-TR" sz="1900" b="1" dirty="0">
                <a:solidFill>
                  <a:schemeClr val="tx1"/>
                </a:solidFill>
              </a:rPr>
              <a:t>piramidin tabanı düzgün çokgense bu tip piramitlere düzgün piramit denir. Kare piramit, eşkenar üçgen piramit, düzgün beşgen Piramit, düzgün altıgen piramit,…. vb gibi</a:t>
            </a:r>
            <a:r>
              <a:rPr lang="tr-TR" sz="1900" b="1" dirty="0" smtClean="0">
                <a:solidFill>
                  <a:schemeClr val="tx1"/>
                </a:solidFill>
              </a:rPr>
              <a:t>.</a:t>
            </a:r>
            <a:endParaRPr lang="tr-TR" sz="1900" b="1" dirty="0">
              <a:solidFill>
                <a:schemeClr val="tx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5413"/>
            <a:ext cx="3338513" cy="343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Belirtme Çizgisi 9"/>
          <p:cNvSpPr/>
          <p:nvPr/>
        </p:nvSpPr>
        <p:spPr>
          <a:xfrm>
            <a:off x="1600200" y="5880100"/>
            <a:ext cx="2805113" cy="685800"/>
          </a:xfrm>
          <a:prstGeom prst="wedgeRectCallout">
            <a:avLst>
              <a:gd name="adj1" fmla="val -11792"/>
              <a:gd name="adj2" fmla="val -7801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Eşkenar üçgen piramit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79700"/>
            <a:ext cx="3763963" cy="312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Belirtme Çizgisi 12"/>
          <p:cNvSpPr/>
          <p:nvPr/>
        </p:nvSpPr>
        <p:spPr>
          <a:xfrm>
            <a:off x="6477000" y="5880100"/>
            <a:ext cx="1600200" cy="685800"/>
          </a:xfrm>
          <a:prstGeom prst="wedgeRectCallout">
            <a:avLst>
              <a:gd name="adj1" fmla="val -11792"/>
              <a:gd name="adj2" fmla="val -7801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Kare piramit</a:t>
            </a:r>
          </a:p>
        </p:txBody>
      </p:sp>
      <p:sp>
        <p:nvSpPr>
          <p:cNvPr id="11272" name="Dikdörtgen 8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377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19C5A1E-B0D4-40F5-B8E2-8EF952A0E66C}" type="slidenum">
              <a:rPr lang="tr-TR" smtClean="0"/>
              <a:pPr eaLnBrk="1" hangingPunct="1"/>
              <a:t>36</a:t>
            </a:fld>
            <a:endParaRPr lang="tr-TR" smtClean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988"/>
            <a:ext cx="35528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36513"/>
            <a:ext cx="39243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Belirtme Çizgisi 8"/>
          <p:cNvSpPr/>
          <p:nvPr/>
        </p:nvSpPr>
        <p:spPr>
          <a:xfrm>
            <a:off x="7086600" y="77788"/>
            <a:ext cx="1928813" cy="685800"/>
          </a:xfrm>
          <a:prstGeom prst="wedgeRectCallout">
            <a:avLst>
              <a:gd name="adj1" fmla="val -32437"/>
              <a:gd name="adj2" fmla="val 8327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Düzgün beşgen piramit</a:t>
            </a:r>
          </a:p>
        </p:txBody>
      </p:sp>
      <p:sp>
        <p:nvSpPr>
          <p:cNvPr id="10" name="Dikdörtgen Belirtme Çizgisi 9"/>
          <p:cNvSpPr/>
          <p:nvPr/>
        </p:nvSpPr>
        <p:spPr>
          <a:xfrm>
            <a:off x="2819400" y="152400"/>
            <a:ext cx="1828800" cy="685800"/>
          </a:xfrm>
          <a:prstGeom prst="wedgeRectCallout">
            <a:avLst>
              <a:gd name="adj1" fmla="val -35179"/>
              <a:gd name="adj2" fmla="val 8327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tx1"/>
                </a:solidFill>
              </a:rPr>
              <a:t>Düzgün altıgen piramit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3389313"/>
            <a:ext cx="3592513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3376613"/>
            <a:ext cx="3425825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7" name="Dikdörtgen 10"/>
          <p:cNvSpPr>
            <a:spLocks noChangeArrowheads="1"/>
          </p:cNvSpPr>
          <p:nvPr/>
        </p:nvSpPr>
        <p:spPr bwMode="auto">
          <a:xfrm>
            <a:off x="5567363" y="6581775"/>
            <a:ext cx="3576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78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AFF5DB4-9FD9-4F26-AB73-2EF79F3F0138}" type="slidenum">
              <a:rPr lang="tr-TR" smtClean="0"/>
              <a:pPr eaLnBrk="1" hangingPunct="1"/>
              <a:t>37</a:t>
            </a:fld>
            <a:endParaRPr lang="tr-TR" smtClean="0"/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184150" y="163513"/>
            <a:ext cx="8807450" cy="3170099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DÜZGÜN DİK PİRAMİTİN ÖZELLİKLERİ</a:t>
            </a:r>
            <a:r>
              <a:rPr lang="tr-TR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1) </a:t>
            </a:r>
            <a:r>
              <a:rPr lang="tr-TR" sz="2000" b="1" dirty="0"/>
              <a:t>Taban yüzeyi düzgün bir çokgendir. Kare, eşkenar üçgen, Düzgün beşgen,…</a:t>
            </a:r>
            <a:endParaRPr lang="tr-TR" sz="2000" dirty="0"/>
          </a:p>
          <a:p>
            <a:r>
              <a:rPr lang="tr-TR" sz="2000" b="1" dirty="0">
                <a:solidFill>
                  <a:srgbClr val="FF0000"/>
                </a:solidFill>
              </a:rPr>
              <a:t>2)  </a:t>
            </a:r>
            <a:r>
              <a:rPr lang="tr-TR" sz="2000" b="1" dirty="0"/>
              <a:t>Yan ayrıtları eşit uzunluktadır. Yanal yüz yüksekliği taban ayrıtını iki eşit parçaya ayırır.</a:t>
            </a:r>
            <a:endParaRPr lang="tr-TR" sz="2000" dirty="0"/>
          </a:p>
          <a:p>
            <a:r>
              <a:rPr lang="tr-TR" sz="2000" b="1" dirty="0">
                <a:solidFill>
                  <a:srgbClr val="FF0000"/>
                </a:solidFill>
              </a:rPr>
              <a:t>3) </a:t>
            </a:r>
            <a:r>
              <a:rPr lang="tr-TR" sz="2000" b="1" dirty="0"/>
              <a:t>Tepe noktasından indirilen dikme tabanın orta noktasından geçer ve piramidin cisim yüksekliğidir.(h)</a:t>
            </a:r>
            <a:endParaRPr lang="tr-TR" sz="2000" dirty="0"/>
          </a:p>
          <a:p>
            <a:r>
              <a:rPr lang="tr-TR" sz="2000" b="1" dirty="0">
                <a:solidFill>
                  <a:srgbClr val="FF0000"/>
                </a:solidFill>
              </a:rPr>
              <a:t>4) </a:t>
            </a:r>
            <a:r>
              <a:rPr lang="tr-TR" sz="2000" b="1" dirty="0"/>
              <a:t>Yan yüzleri birbirine eşit ikizkenar üçgenlerdir.</a:t>
            </a:r>
            <a:endParaRPr lang="tr-TR" sz="2000" dirty="0"/>
          </a:p>
          <a:p>
            <a:r>
              <a:rPr lang="tr-TR" sz="2000" b="1" dirty="0">
                <a:solidFill>
                  <a:srgbClr val="FF0000"/>
                </a:solidFill>
              </a:rPr>
              <a:t>5) </a:t>
            </a:r>
            <a:r>
              <a:rPr lang="tr-TR" sz="2000" b="1" dirty="0"/>
              <a:t>Yan yüzlerin alt taban kenarının orta noktasından tepe noktasını birleştiren doğru parçasına yan yüz yüksekliği denir.(y) harfi ile gösterilir</a:t>
            </a:r>
            <a:r>
              <a:rPr lang="tr-TR" sz="2000" b="1" dirty="0" smtClean="0"/>
              <a:t>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6)</a:t>
            </a:r>
            <a:r>
              <a:rPr lang="tr-TR" sz="2000" b="1" dirty="0" smtClean="0"/>
              <a:t>Tabanı </a:t>
            </a:r>
            <a:r>
              <a:rPr lang="tr-TR" sz="2000" b="1" dirty="0"/>
              <a:t>ve yan yüzleri eşkenar üçgen olan piramide düzgün dörtyüzlü denir</a:t>
            </a:r>
            <a:r>
              <a:rPr lang="tr-TR" sz="2000" b="1" dirty="0" smtClean="0"/>
              <a:t>.</a:t>
            </a:r>
            <a:endParaRPr lang="tr-TR" sz="2000" dirty="0"/>
          </a:p>
        </p:txBody>
      </p:sp>
      <p:sp>
        <p:nvSpPr>
          <p:cNvPr id="1332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13325" name="Dikdörtgen 12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24339"/>
            <a:ext cx="2876550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48051"/>
            <a:ext cx="3695700" cy="304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8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04A35FE-42EB-499E-A7CC-FC02CCB739CB}" type="slidenum">
              <a:rPr lang="tr-TR" smtClean="0"/>
              <a:pPr eaLnBrk="1" hangingPunct="1"/>
              <a:t>38</a:t>
            </a:fld>
            <a:endParaRPr lang="tr-TR" smtClean="0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47910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152400" y="1057275"/>
            <a:ext cx="8839200" cy="838200"/>
          </a:xfrm>
          <a:prstGeom prst="wedgeRectCallout">
            <a:avLst>
              <a:gd name="adj1" fmla="val -23361"/>
              <a:gd name="adj2" fmla="val 45662"/>
            </a:avLst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2400" b="1" dirty="0" smtClean="0">
                <a:latin typeface="Arial Unicode MS" pitchFamily="34" charset="-128"/>
              </a:rPr>
              <a:t>Tabanı </a:t>
            </a:r>
            <a:r>
              <a:rPr lang="tr-TR" sz="2400" b="1" dirty="0">
                <a:latin typeface="Arial Unicode MS" pitchFamily="34" charset="-128"/>
              </a:rPr>
              <a:t>kare ve yan yüzleri birbirine eşit ikizkenar üçgen olan piramide Kare dik piramit denir.</a:t>
            </a:r>
            <a:r>
              <a:rPr lang="tr-TR" sz="2800" b="1" dirty="0">
                <a:latin typeface="Arial Unicode MS" pitchFamily="34" charset="-128"/>
              </a:rPr>
              <a:t> </a:t>
            </a:r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4648200" y="2057400"/>
            <a:ext cx="4343400" cy="1447800"/>
          </a:xfrm>
          <a:prstGeom prst="wedgeRectCallout">
            <a:avLst>
              <a:gd name="adj1" fmla="val -29241"/>
              <a:gd name="adj2" fmla="val -55042"/>
            </a:avLst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tr-TR"/>
              <a:t>	</a:t>
            </a:r>
            <a:r>
              <a:rPr lang="tr-TR" sz="2000" b="1"/>
              <a:t>Kare dik piramidin tepe noktasın dan tabanın merkezine indirilen dikmeye piramidin cisim yüksekliği (h) denir.</a:t>
            </a:r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4648200" y="3657600"/>
            <a:ext cx="4343400" cy="1676400"/>
          </a:xfrm>
          <a:prstGeom prst="wedgeRectCallout">
            <a:avLst>
              <a:gd name="adj1" fmla="val -29241"/>
              <a:gd name="adj2" fmla="val -54639"/>
            </a:avLst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tr-TR" sz="2000" b="1"/>
              <a:t>	Yan yüzlerden herhangi birisinin kenarının orta noktasını tepe noktasına birleştiren doğru parçasına da yan yüz yüksekliği (y) denir.</a:t>
            </a:r>
          </a:p>
          <a:p>
            <a:endParaRPr lang="tr-TR"/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2133600" y="152400"/>
            <a:ext cx="5334000" cy="685800"/>
          </a:xfrm>
          <a:prstGeom prst="wedgeRectCallout">
            <a:avLst>
              <a:gd name="adj1" fmla="val -12375"/>
              <a:gd name="adj2" fmla="val 2665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4000" b="1">
                <a:solidFill>
                  <a:srgbClr val="FF0000"/>
                </a:solidFill>
              </a:rPr>
              <a:t>KARE DİK PİRAMİT</a:t>
            </a:r>
          </a:p>
        </p:txBody>
      </p:sp>
      <p:sp>
        <p:nvSpPr>
          <p:cNvPr id="40968" name="AutoShape 8"/>
          <p:cNvSpPr>
            <a:spLocks noChangeArrowheads="1"/>
          </p:cNvSpPr>
          <p:nvPr/>
        </p:nvSpPr>
        <p:spPr bwMode="auto">
          <a:xfrm>
            <a:off x="2971800" y="6553200"/>
            <a:ext cx="2590800" cy="304800"/>
          </a:xfrm>
          <a:prstGeom prst="wedgeRectCallout">
            <a:avLst>
              <a:gd name="adj1" fmla="val -48898"/>
              <a:gd name="adj2" fmla="val -234898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ALT TABAN KARE</a:t>
            </a:r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2971800" y="2438400"/>
            <a:ext cx="1600200" cy="914400"/>
          </a:xfrm>
          <a:prstGeom prst="wedgeRectCallout">
            <a:avLst>
              <a:gd name="adj1" fmla="val -20843"/>
              <a:gd name="adj2" fmla="val 173611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YAN YÜZ İKİZKENAR ÜÇGEN</a:t>
            </a:r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0" y="3048000"/>
            <a:ext cx="1219200" cy="914400"/>
          </a:xfrm>
          <a:prstGeom prst="wedgeRectCallout">
            <a:avLst>
              <a:gd name="adj1" fmla="val 139083"/>
              <a:gd name="adj2" fmla="val 34375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Cisim yüksekliği (h)</a:t>
            </a:r>
          </a:p>
        </p:txBody>
      </p:sp>
      <p:sp>
        <p:nvSpPr>
          <p:cNvPr id="40971" name="AutoShape 11"/>
          <p:cNvSpPr>
            <a:spLocks noChangeArrowheads="1"/>
          </p:cNvSpPr>
          <p:nvPr/>
        </p:nvSpPr>
        <p:spPr bwMode="auto">
          <a:xfrm>
            <a:off x="228600" y="2133600"/>
            <a:ext cx="1676400" cy="685800"/>
          </a:xfrm>
          <a:prstGeom prst="wedgeRectCallout">
            <a:avLst>
              <a:gd name="adj1" fmla="val 93949"/>
              <a:gd name="adj2" fmla="val 110347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Yan yüz yüksekliği (y)</a:t>
            </a:r>
          </a:p>
        </p:txBody>
      </p:sp>
      <p:sp>
        <p:nvSpPr>
          <p:cNvPr id="40972" name="AutoShape 12"/>
          <p:cNvSpPr>
            <a:spLocks noChangeArrowheads="1"/>
          </p:cNvSpPr>
          <p:nvPr/>
        </p:nvSpPr>
        <p:spPr bwMode="auto">
          <a:xfrm>
            <a:off x="4953000" y="5486400"/>
            <a:ext cx="1866900" cy="914400"/>
          </a:xfrm>
          <a:prstGeom prst="wedgeRectCallout">
            <a:avLst>
              <a:gd name="adj1" fmla="val -155449"/>
              <a:gd name="adj2" fmla="val -3965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Alt taban kenarının yarısı (a/2)</a:t>
            </a:r>
          </a:p>
        </p:txBody>
      </p:sp>
      <p:sp>
        <p:nvSpPr>
          <p:cNvPr id="15373" name="Dikdörtgen 12"/>
          <p:cNvSpPr>
            <a:spLocks noChangeArrowheads="1"/>
          </p:cNvSpPr>
          <p:nvPr/>
        </p:nvSpPr>
        <p:spPr bwMode="auto">
          <a:xfrm>
            <a:off x="5958641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2347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 animBg="1"/>
      <p:bldP spid="40966" grpId="0" animBg="1"/>
      <p:bldP spid="40967" grpId="0" animBg="1"/>
      <p:bldP spid="40968" grpId="0" animBg="1"/>
      <p:bldP spid="40969" grpId="0" animBg="1"/>
      <p:bldP spid="40970" grpId="0" animBg="1"/>
      <p:bldP spid="40971" grpId="0" animBg="1"/>
      <p:bldP spid="4097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6B47E1-C53C-4B6E-9579-3A007EDC7E8B}" type="slidenum">
              <a:rPr lang="tr-TR" smtClean="0"/>
              <a:pPr eaLnBrk="1" hangingPunct="1"/>
              <a:t>39</a:t>
            </a:fld>
            <a:endParaRPr lang="tr-TR" smtClean="0"/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447800"/>
            <a:ext cx="3817937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242888" y="152400"/>
            <a:ext cx="3719512" cy="685800"/>
          </a:xfrm>
          <a:prstGeom prst="wedgeRectCallout">
            <a:avLst>
              <a:gd name="adj1" fmla="val 22148"/>
              <a:gd name="adj2" fmla="val 7523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2000" b="1" dirty="0"/>
              <a:t>KARE DİK </a:t>
            </a:r>
            <a:r>
              <a:rPr lang="tr-TR" sz="2000" b="1" dirty="0" smtClean="0"/>
              <a:t>PRAMİDİN </a:t>
            </a:r>
            <a:r>
              <a:rPr lang="tr-TR" sz="2000" b="1" dirty="0"/>
              <a:t>AÇINIMI (AÇIK ŞEKLİ)</a:t>
            </a:r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>
            <a:off x="381000" y="5562600"/>
            <a:ext cx="3657600" cy="914400"/>
          </a:xfrm>
          <a:prstGeom prst="wedgeRectCallout">
            <a:avLst>
              <a:gd name="adj1" fmla="val 13153"/>
              <a:gd name="adj2" fmla="val -6840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/>
              <a:t>Yan yüzler birbirine eşit 4 tane ikizkenar üçgen,Tabanı ise bir karedir.</a:t>
            </a: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5" y="4419600"/>
            <a:ext cx="3651250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82563"/>
            <a:ext cx="2743200" cy="412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Dikdörtgen 7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679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963268" y="6396335"/>
            <a:ext cx="4201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4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982041" cy="268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29" y="3789040"/>
            <a:ext cx="2368397" cy="243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2688341" cy="268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96293"/>
            <a:ext cx="2700987" cy="265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794503" y="3596293"/>
            <a:ext cx="1584175" cy="2119915"/>
          </a:xfrm>
          <a:prstGeom prst="can">
            <a:avLst>
              <a:gd name="adj" fmla="val 38462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Dikdörtgen Belirtme Çizgisi 10"/>
          <p:cNvSpPr/>
          <p:nvPr/>
        </p:nvSpPr>
        <p:spPr>
          <a:xfrm>
            <a:off x="219099" y="6389368"/>
            <a:ext cx="2304256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Sekizgen piramit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2" name="Dikdörtgen Belirtme Çizgisi 11"/>
          <p:cNvSpPr/>
          <p:nvPr/>
        </p:nvSpPr>
        <p:spPr>
          <a:xfrm>
            <a:off x="3457985" y="6396335"/>
            <a:ext cx="1540967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Koni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3" name="Dikdörtgen Belirtme Çizgisi 12"/>
          <p:cNvSpPr/>
          <p:nvPr/>
        </p:nvSpPr>
        <p:spPr>
          <a:xfrm>
            <a:off x="6807285" y="5939714"/>
            <a:ext cx="1944216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Dik silindir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4" name="Dikdörtgen Belirtme Çizgisi 13"/>
          <p:cNvSpPr/>
          <p:nvPr/>
        </p:nvSpPr>
        <p:spPr>
          <a:xfrm>
            <a:off x="3791934" y="2912814"/>
            <a:ext cx="1944216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Kare Piramit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5" name="Dikdörtgen Belirtme Çizgisi 14"/>
          <p:cNvSpPr/>
          <p:nvPr/>
        </p:nvSpPr>
        <p:spPr>
          <a:xfrm>
            <a:off x="539552" y="2920035"/>
            <a:ext cx="2103088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Üçgen Piramit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585" y="188640"/>
            <a:ext cx="2167384" cy="260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ikdörtgen Belirtme Çizgisi 16"/>
          <p:cNvSpPr/>
          <p:nvPr/>
        </p:nvSpPr>
        <p:spPr>
          <a:xfrm>
            <a:off x="6625548" y="2932552"/>
            <a:ext cx="2170421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Beşgen Piramit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71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816D26-61CD-410A-8DE4-607808CBE459}" type="slidenum">
              <a:rPr lang="tr-TR" smtClean="0"/>
              <a:pPr eaLnBrk="1" hangingPunct="1"/>
              <a:t>40</a:t>
            </a:fld>
            <a:endParaRPr lang="tr-TR" smtClean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54113"/>
            <a:ext cx="40671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152400"/>
            <a:ext cx="4830763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Dikdörtgen 4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omeraskerden@hotmail.com.tr</a:t>
            </a:r>
            <a:endParaRPr lang="tr-TR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242888" y="152400"/>
            <a:ext cx="3719512" cy="685800"/>
          </a:xfrm>
          <a:prstGeom prst="wedgeRectCallout">
            <a:avLst>
              <a:gd name="adj1" fmla="val 22148"/>
              <a:gd name="adj2" fmla="val 7523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2000" b="1" dirty="0"/>
              <a:t>KARE DİK </a:t>
            </a:r>
            <a:r>
              <a:rPr lang="tr-TR" sz="2000" b="1" dirty="0" smtClean="0"/>
              <a:t>PRAMİDİN </a:t>
            </a:r>
            <a:r>
              <a:rPr lang="tr-TR" sz="2000" b="1" dirty="0"/>
              <a:t>AÇINIMI (AÇIK ŞEKLİ)</a:t>
            </a:r>
          </a:p>
        </p:txBody>
      </p:sp>
    </p:spTree>
    <p:extLst>
      <p:ext uri="{BB962C8B-B14F-4D97-AF65-F5344CB8AC3E}">
        <p14:creationId xmlns:p14="http://schemas.microsoft.com/office/powerpoint/2010/main" val="158453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BD3C17-044F-460F-A78E-B1AEE0D16667}" type="slidenum">
              <a:rPr lang="tr-TR" smtClean="0"/>
              <a:pPr eaLnBrk="1" hangingPunct="1"/>
              <a:t>41</a:t>
            </a:fld>
            <a:endParaRPr lang="tr-TR" smtClean="0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206374" y="76200"/>
            <a:ext cx="8830121" cy="1480592"/>
          </a:xfrm>
          <a:prstGeom prst="wedgeRectCallout">
            <a:avLst>
              <a:gd name="adj1" fmla="val -20926"/>
              <a:gd name="adj2" fmla="val 47435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KONİ </a:t>
            </a:r>
            <a:r>
              <a:rPr lang="tr-TR" sz="24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altLang="zh-CN" sz="2400" b="1" dirty="0">
                <a:solidFill>
                  <a:srgbClr val="FF0000"/>
                </a:solidFill>
              </a:rPr>
              <a:t>	</a:t>
            </a:r>
            <a:r>
              <a:rPr lang="tr-TR" altLang="zh-CN" sz="2000" b="1" dirty="0" smtClean="0"/>
              <a:t>Bir </a:t>
            </a:r>
            <a:r>
              <a:rPr lang="tr-TR" altLang="zh-CN" sz="2000" b="1" dirty="0"/>
              <a:t>çemberin bütün noktalarının çemberin dışındaki bir nokta ile birleştirilmesinden elde edilen cisme koni denir. </a:t>
            </a:r>
            <a:r>
              <a:rPr lang="tr-TR" altLang="zh-CN" sz="2000" b="1" dirty="0" smtClean="0"/>
              <a:t>  Kısaca </a:t>
            </a:r>
            <a:r>
              <a:rPr lang="tr-TR" altLang="zh-CN" sz="2000" b="1" dirty="0"/>
              <a:t>Koni, tabanı daire olan piramittir. </a:t>
            </a:r>
            <a:r>
              <a:rPr lang="tr-TR" altLang="zh-CN" sz="2000" b="1" dirty="0" smtClean="0"/>
              <a:t>   Koni</a:t>
            </a:r>
            <a:r>
              <a:rPr lang="tr-TR" altLang="zh-CN" sz="2000" b="1" dirty="0"/>
              <a:t>, dik koni ve eğik koni olmak üzere iki bölümde incelenir.</a:t>
            </a:r>
            <a:endParaRPr lang="tr-TR" sz="2000" b="1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4038600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3" y="1828800"/>
            <a:ext cx="3733800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28600" y="5448300"/>
            <a:ext cx="4114800" cy="6858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/>
              <a:t>Cisim yüksekliği tabana dik olan</a:t>
            </a:r>
          </a:p>
          <a:p>
            <a:pPr algn="ctr"/>
            <a:r>
              <a:rPr lang="tr-TR" sz="2000" b="1"/>
              <a:t> koniye dik koni denir.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4778375" y="5448300"/>
            <a:ext cx="4114800" cy="6858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/>
              <a:t>Cisim yüksekliği tabana dik olmayan</a:t>
            </a:r>
          </a:p>
          <a:p>
            <a:pPr algn="ctr"/>
            <a:r>
              <a:rPr lang="tr-TR" sz="2000" b="1"/>
              <a:t> koniye eğik koni denir.</a:t>
            </a:r>
          </a:p>
        </p:txBody>
      </p:sp>
      <p:sp>
        <p:nvSpPr>
          <p:cNvPr id="3080" name="Dikdörtgen 1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57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4" grpId="0" animBg="1"/>
      <p:bldP spid="410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B922C88-75D1-4569-982F-9DB7D9C1A3FD}" type="slidenum">
              <a:rPr lang="tr-TR" smtClean="0"/>
              <a:pPr eaLnBrk="1" hangingPunct="1"/>
              <a:t>42</a:t>
            </a:fld>
            <a:endParaRPr lang="tr-TR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1828800"/>
            <a:ext cx="577850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228600" y="152400"/>
            <a:ext cx="8763000" cy="1548408"/>
          </a:xfrm>
          <a:prstGeom prst="wedgeRectCallout">
            <a:avLst>
              <a:gd name="adj1" fmla="val -19074"/>
              <a:gd name="adj2" fmla="val -3437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sz="3200" b="1">
                <a:solidFill>
                  <a:srgbClr val="FF0000"/>
                </a:solidFill>
              </a:rPr>
              <a:t>DİK KONİ: </a:t>
            </a:r>
            <a:r>
              <a:rPr lang="tr-TR" altLang="zh-CN" sz="2000" b="1"/>
              <a:t>Bir dik üçgenin, dik kenarlarından biri etrafında 360 derece döndürülmesi ile oluşan cisme dik koni denir.</a:t>
            </a:r>
          </a:p>
          <a:p>
            <a:r>
              <a:rPr lang="tr-TR" altLang="zh-CN" sz="2000" b="1"/>
              <a:t>	Tabanı daire ve tepe noktasından indirilen dikme taban merkezinden geçen konilere dik koni denir.</a:t>
            </a:r>
            <a:endParaRPr lang="tr-TR" sz="2000" b="1"/>
          </a:p>
        </p:txBody>
      </p:sp>
      <p:sp>
        <p:nvSpPr>
          <p:cNvPr id="4101" name="Dikdörtgen 7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7B54B5-EE9D-4E30-930B-5198B6952733}" type="slidenum">
              <a:rPr lang="tr-TR" smtClean="0"/>
              <a:pPr eaLnBrk="1" hangingPunct="1"/>
              <a:t>43</a:t>
            </a:fld>
            <a:endParaRPr lang="tr-TR" smtClean="0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52400" y="152400"/>
            <a:ext cx="8839200" cy="14779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tr-TR" altLang="zh-CN" b="1" dirty="0"/>
              <a:t>1) Tepe noktasını tabanın kenarlarına birleştiren doğru parçalarına koninin ana doğrusu ( a veya L ) denir.</a:t>
            </a:r>
          </a:p>
          <a:p>
            <a:r>
              <a:rPr lang="tr-TR" altLang="zh-CN" b="1" dirty="0"/>
              <a:t>2) Tepe noktasını tabanın orta noktasına birleştiren dikmenin uzunluğu, koninin yüksekliğidir.(h)</a:t>
            </a:r>
          </a:p>
          <a:p>
            <a:r>
              <a:rPr lang="tr-TR" altLang="zh-CN" b="1" dirty="0"/>
              <a:t>	Koninin taban yüzeyi bir daire, yanal yüzeyi ise bir daire </a:t>
            </a:r>
            <a:r>
              <a:rPr lang="tr-TR" altLang="zh-CN" b="1" dirty="0" smtClean="0"/>
              <a:t>dilimidir.</a:t>
            </a:r>
            <a:endParaRPr lang="tr-TR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050" y="1828800"/>
            <a:ext cx="5780088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5486400" y="2409825"/>
            <a:ext cx="2438400" cy="609600"/>
          </a:xfrm>
          <a:prstGeom prst="wedgeRectCallout">
            <a:avLst>
              <a:gd name="adj1" fmla="val -53468"/>
              <a:gd name="adj2" fmla="val 142787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Ana doğru (a veya l) ile gösterilir.</a:t>
            </a: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533400" y="1828800"/>
            <a:ext cx="2438400" cy="609600"/>
          </a:xfrm>
          <a:prstGeom prst="wedgeRectCallout">
            <a:avLst>
              <a:gd name="adj1" fmla="val 105514"/>
              <a:gd name="adj2" fmla="val 159375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Cisim yüksekliği (h) ile gösterilir.</a:t>
            </a: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34938" y="6096000"/>
            <a:ext cx="2438400" cy="609600"/>
          </a:xfrm>
          <a:prstGeom prst="wedgeRectCallout">
            <a:avLst>
              <a:gd name="adj1" fmla="val 35593"/>
              <a:gd name="adj2" fmla="val -146579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Taban yarıçapı (r) ile gösterilir.</a:t>
            </a:r>
          </a:p>
        </p:txBody>
      </p:sp>
      <p:sp>
        <p:nvSpPr>
          <p:cNvPr id="5128" name="Dikdörtgen 9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7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EFF4EBC-8E04-4903-9673-13C6BED94A5B}" type="slidenum">
              <a:rPr lang="tr-TR" smtClean="0"/>
              <a:pPr eaLnBrk="1" hangingPunct="1"/>
              <a:t>44</a:t>
            </a:fld>
            <a:endParaRPr lang="tr-TR" smtClean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8738" y="31777"/>
            <a:ext cx="8839200" cy="785812"/>
          </a:xfrm>
          <a:prstGeom prst="wedgeRectCallout">
            <a:avLst>
              <a:gd name="adj1" fmla="val -24120"/>
              <a:gd name="adj2" fmla="val 5148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2400" b="1">
                <a:solidFill>
                  <a:srgbClr val="FF0000"/>
                </a:solidFill>
              </a:rPr>
              <a:t>DİK KONİNİN AÇINIMI:  </a:t>
            </a:r>
            <a:r>
              <a:rPr lang="tr-TR" sz="2400" b="1"/>
              <a:t>Dik koninin Tabanı bir daire, yanal yüzü bir daire dilimidir.</a:t>
            </a:r>
          </a:p>
          <a:p>
            <a:r>
              <a:rPr lang="tr-TR" sz="2400" b="1"/>
              <a:t> </a:t>
            </a: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8" y="952500"/>
            <a:ext cx="37147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4191000" y="952500"/>
            <a:ext cx="1752600" cy="838200"/>
          </a:xfrm>
          <a:prstGeom prst="wedgeRectCallout">
            <a:avLst>
              <a:gd name="adj1" fmla="val -75315"/>
              <a:gd name="adj2" fmla="val 8590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2000" b="1"/>
              <a:t>Yanal yüz bir daire dilimidir. 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 flipH="1">
            <a:off x="152400" y="4267200"/>
            <a:ext cx="1066800" cy="962000"/>
          </a:xfrm>
          <a:prstGeom prst="wedgeRectCallout">
            <a:avLst>
              <a:gd name="adj1" fmla="val -84208"/>
              <a:gd name="adj2" fmla="val -2262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b="1"/>
              <a:t>Tabanı bir dairedir. 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52400" y="5997575"/>
            <a:ext cx="8839200" cy="7239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2400" b="1" dirty="0">
                <a:solidFill>
                  <a:srgbClr val="FF0000"/>
                </a:solidFill>
              </a:rPr>
              <a:t>AÇIKLAMA: </a:t>
            </a:r>
            <a:r>
              <a:rPr lang="tr-TR" sz="2400" b="1" dirty="0"/>
              <a:t>Bir konide taban dairesinin çevresinin uzunluğu ile yanal </a:t>
            </a:r>
            <a:endParaRPr lang="tr-TR" sz="2400" b="1" dirty="0" smtClean="0"/>
          </a:p>
          <a:p>
            <a:r>
              <a:rPr lang="tr-TR" sz="2400" b="1" dirty="0" smtClean="0"/>
              <a:t>alanı oluşturan </a:t>
            </a:r>
            <a:r>
              <a:rPr lang="tr-TR" sz="2400" b="1" dirty="0"/>
              <a:t>daire diliminin yay uzunluğu birbirine eşittir.</a:t>
            </a:r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35121"/>
              </p:ext>
            </p:extLst>
          </p:nvPr>
        </p:nvGraphicFramePr>
        <p:xfrm>
          <a:off x="5724128" y="2011350"/>
          <a:ext cx="2819400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Denklem" r:id="rId4" imgW="1308100" imgH="1270000" progId="Equation.3">
                  <p:embed/>
                </p:oleObj>
              </mc:Choice>
              <mc:Fallback>
                <p:oleObj name="Denklem" r:id="rId4" imgW="1308100" imgH="1270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2011350"/>
                        <a:ext cx="2819400" cy="273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683416"/>
              </p:ext>
            </p:extLst>
          </p:nvPr>
        </p:nvGraphicFramePr>
        <p:xfrm>
          <a:off x="5652120" y="4748200"/>
          <a:ext cx="1498600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Denklem" r:id="rId6" imgW="558558" imgH="393529" progId="Equation.3">
                  <p:embed/>
                </p:oleObj>
              </mc:Choice>
              <mc:Fallback>
                <p:oleObj name="Denklem" r:id="rId6" imgW="55855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4748200"/>
                        <a:ext cx="1498600" cy="1055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49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051720" y="548680"/>
            <a:ext cx="4975786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7200" b="1" dirty="0" smtClean="0"/>
              <a:t>HAZIRLAYAN</a:t>
            </a:r>
            <a:endParaRPr lang="tr-TR" sz="72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4221088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ÖMER ASKERDEN</a:t>
            </a:r>
          </a:p>
          <a:p>
            <a:r>
              <a:rPr lang="tr-TR" sz="3200" b="1" dirty="0" smtClean="0"/>
              <a:t>PİRİ MEHMET PAŞA ORTAOKULU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pPr algn="r"/>
            <a:r>
              <a:rPr lang="tr-TR" sz="4000" b="1" dirty="0"/>
              <a:t>	</a:t>
            </a:r>
            <a:r>
              <a:rPr lang="tr-TR" sz="4000" b="1" dirty="0" smtClean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53823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963268" y="6396335"/>
            <a:ext cx="4201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400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247" y="552293"/>
            <a:ext cx="2172818" cy="201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Belirtme Çizgisi 4"/>
          <p:cNvSpPr/>
          <p:nvPr/>
        </p:nvSpPr>
        <p:spPr>
          <a:xfrm>
            <a:off x="7039290" y="2858839"/>
            <a:ext cx="1296144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Küre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71" y="3068960"/>
            <a:ext cx="337205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Belirtme Çizgisi 8"/>
          <p:cNvSpPr/>
          <p:nvPr/>
        </p:nvSpPr>
        <p:spPr>
          <a:xfrm>
            <a:off x="1771518" y="6162019"/>
            <a:ext cx="2880320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Dikdörtgen piramit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72135"/>
            <a:ext cx="3191463" cy="257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Belirtme Çizgisi 11"/>
          <p:cNvSpPr/>
          <p:nvPr/>
        </p:nvSpPr>
        <p:spPr>
          <a:xfrm>
            <a:off x="1271187" y="3467034"/>
            <a:ext cx="1296144" cy="468632"/>
          </a:xfrm>
          <a:prstGeom prst="wedgeRectCallout">
            <a:avLst>
              <a:gd name="adj1" fmla="val 11542"/>
              <a:gd name="adj2" fmla="val -843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Küre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8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2028" y="118373"/>
            <a:ext cx="8934468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BOYUT:</a:t>
            </a:r>
          </a:p>
          <a:p>
            <a:r>
              <a:rPr lang="tr-TR" sz="2000" dirty="0" smtClean="0"/>
              <a:t>	</a:t>
            </a:r>
            <a:r>
              <a:rPr lang="tr-TR" sz="2400" b="1" dirty="0" smtClean="0"/>
              <a:t>Nesnelerin uzunluk,genişlik,yükseklik,derinlik gibi ölçülebilen büyüklüklerine </a:t>
            </a:r>
            <a:r>
              <a:rPr lang="tr-TR" sz="2400" b="1" dirty="0" smtClean="0">
                <a:solidFill>
                  <a:srgbClr val="FF0000"/>
                </a:solidFill>
              </a:rPr>
              <a:t>boyut veya ayrıt </a:t>
            </a:r>
            <a:r>
              <a:rPr lang="tr-TR" sz="2400" b="1" dirty="0" smtClean="0"/>
              <a:t>adı verilir. Bir nesnenin herhangi bir yönde ölçülebilen büyüklüğü o nesnenin bir boyutudur.</a:t>
            </a:r>
            <a:endParaRPr lang="tr-TR" sz="2400" b="1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2879674" y="3140968"/>
            <a:ext cx="2304256" cy="2313337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1270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 flipV="1">
            <a:off x="5211244" y="2420887"/>
            <a:ext cx="0" cy="2473615"/>
          </a:xfrm>
          <a:prstGeom prst="line">
            <a:avLst/>
          </a:prstGeom>
          <a:noFill/>
          <a:ln w="1333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5796136" y="1772816"/>
            <a:ext cx="3240360" cy="1053948"/>
          </a:xfrm>
          <a:prstGeom prst="wedgeRectCallout">
            <a:avLst>
              <a:gd name="adj1" fmla="val -63132"/>
              <a:gd name="adj2" fmla="val 32498"/>
            </a:avLst>
          </a:prstGeom>
          <a:solidFill>
            <a:srgbClr val="FFFF00"/>
          </a:solidFill>
          <a:ln w="762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Yukarıya doğru uzanan kenarlar YÜKSEKLİK kenarlarıdır.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4569262" y="4038599"/>
            <a:ext cx="1442898" cy="1487713"/>
          </a:xfrm>
          <a:prstGeom prst="line">
            <a:avLst/>
          </a:prstGeom>
          <a:noFill/>
          <a:ln w="1270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6229672" y="4038599"/>
            <a:ext cx="2806824" cy="974577"/>
          </a:xfrm>
          <a:prstGeom prst="wedgeRectCallout">
            <a:avLst>
              <a:gd name="adj1" fmla="val -56981"/>
              <a:gd name="adj2" fmla="val -35107"/>
            </a:avLst>
          </a:prstGeom>
          <a:solidFill>
            <a:srgbClr val="FFFF00"/>
          </a:solidFill>
          <a:ln w="762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Bizden uzaklaşan kenarlar ise DERİNLİK (EN) kenarlarıdır.</a:t>
            </a:r>
            <a:endParaRPr kumimoji="0" lang="tr-TR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H="1">
            <a:off x="1475656" y="5509207"/>
            <a:ext cx="3172544" cy="17105"/>
          </a:xfrm>
          <a:prstGeom prst="line">
            <a:avLst/>
          </a:prstGeom>
          <a:noFill/>
          <a:ln w="1270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208112" y="5877272"/>
            <a:ext cx="3571800" cy="863352"/>
          </a:xfrm>
          <a:prstGeom prst="wedgeRectCallout">
            <a:avLst>
              <a:gd name="adj1" fmla="val -8806"/>
              <a:gd name="adj2" fmla="val -82575"/>
            </a:avLst>
          </a:prstGeom>
          <a:solidFill>
            <a:srgbClr val="FFFF00"/>
          </a:solidFill>
          <a:ln w="762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Bize yakın olan yatay ve eğik konumdaki kenarlar GENİŞLİK (BOY) kenarlarıdır.</a:t>
            </a:r>
            <a:endParaRPr kumimoji="0" lang="tr-TR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4139952" y="5715000"/>
            <a:ext cx="4896544" cy="1025624"/>
          </a:xfrm>
          <a:prstGeom prst="wedgeRectCallout">
            <a:avLst>
              <a:gd name="adj1" fmla="val -23574"/>
              <a:gd name="adj2" fmla="val -74583"/>
            </a:avLst>
          </a:prstGeom>
          <a:solidFill>
            <a:srgbClr val="FFFF00"/>
          </a:solidFill>
          <a:ln w="762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Bir geometrik cismin görüntüsü nün üç boyutlu olarak çizilmesi ne perspektif denir.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18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5847" y="3284984"/>
            <a:ext cx="8934468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BİR BOYUTLU NESNELER: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Uzunluk,boy,genişlik,yükseklik,derinlik,kalınlık,incelik,çap,çevre,sınır gibi büyüklüklerden sadece birine sahip olan nesneler bir boyutlu nesnelerdir.</a:t>
            </a:r>
            <a:r>
              <a:rPr lang="tr-TR" sz="2000" dirty="0" smtClean="0"/>
              <a:t>	</a:t>
            </a:r>
            <a:endParaRPr lang="tr-TR" sz="2400" b="1" dirty="0"/>
          </a:p>
        </p:txBody>
      </p:sp>
      <p:sp>
        <p:nvSpPr>
          <p:cNvPr id="5" name="Dikdörtgen 4"/>
          <p:cNvSpPr/>
          <p:nvPr/>
        </p:nvSpPr>
        <p:spPr>
          <a:xfrm>
            <a:off x="102028" y="188640"/>
            <a:ext cx="893446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BOYUTU OLMAYAN NESNELER: 	</a:t>
            </a:r>
            <a:r>
              <a:rPr lang="tr-TR" sz="2400" b="1" dirty="0"/>
              <a:t>Uzunluk,boy,genişlik,yükseklik,derinlik,kalınlık,incelik,çap,çevre,sınır gibi büyüklüklerden hiçbirine sahip olmayan nesneler boyutsuz nesnelerdir.</a:t>
            </a:r>
            <a:r>
              <a:rPr lang="tr-TR" sz="2000" b="1" dirty="0"/>
              <a:t>	</a:t>
            </a:r>
            <a:endParaRPr lang="tr-TR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60848"/>
            <a:ext cx="5238241" cy="91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47" y="5229200"/>
            <a:ext cx="20859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201" y="5229199"/>
            <a:ext cx="20288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29200"/>
            <a:ext cx="25146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02028" y="6049266"/>
            <a:ext cx="8934468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Yukardaki doğru parçası, ışın ,doğru nesnelerinin sadece uzunlukları vardır. Bu nedenle bunlar bir boyutludur.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39075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5847" y="188640"/>
            <a:ext cx="8934468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İKİ BOYUTLU NESNELER: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Uzunluk ve en, boy ve en ,uzunluk ve yükseklik gibi iki büyük lüğü olan nesnelere iki boyutlu nesnelerdir.	İki boyutlu nesnelerin mutlaka bir alanı vardır.</a:t>
            </a:r>
            <a:endParaRPr lang="tr-TR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68008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25847" y="3573016"/>
            <a:ext cx="8934468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Yukardaki nesnelerin birer alanı vardır. Alanı olan her nesne iki boyutludur. </a:t>
            </a:r>
            <a:r>
              <a:rPr lang="tr-TR" sz="2400" b="1" dirty="0" smtClean="0">
                <a:solidFill>
                  <a:srgbClr val="FF0000"/>
                </a:solidFill>
              </a:rPr>
              <a:t>Alan iki boyutlu nesneler için karakteristik bir özelliktir.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96923"/>
            <a:ext cx="360549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34318"/>
            <a:ext cx="1629132" cy="189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018" y="5015215"/>
            <a:ext cx="2945327" cy="144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92385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5847" y="188640"/>
            <a:ext cx="8934468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ÜÇ BOYUTLU NESNELER: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(Uzunluk, genişlik ve yükseklik),(boy,en,derinlik),(en boy kalınlık)  gibi üç büyüklüğü olan nesnelere üç boyutlu nesnelerdir.	Üç boyutlu nesneler uzayda mutlaka bir yer kaplar. Kapladıkları yere hacim adı verilir. </a:t>
            </a:r>
            <a:r>
              <a:rPr lang="tr-TR" sz="2400" b="1" dirty="0" smtClean="0">
                <a:solidFill>
                  <a:srgbClr val="FF0000"/>
                </a:solidFill>
              </a:rPr>
              <a:t>Hacim üç boyutlu nesneler için karakteristik bir özelliktir.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2" name="AutoShape 2"/>
          <p:cNvSpPr>
            <a:spLocks noChangeAspect="1" noChangeArrowheads="1"/>
          </p:cNvSpPr>
          <p:nvPr/>
        </p:nvSpPr>
        <p:spPr bwMode="auto">
          <a:xfrm>
            <a:off x="467544" y="2996952"/>
            <a:ext cx="1368152" cy="1368152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Resim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254" y="2939476"/>
            <a:ext cx="1372187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3851920" y="2882000"/>
            <a:ext cx="1060167" cy="1425628"/>
          </a:xfrm>
          <a:prstGeom prst="can">
            <a:avLst>
              <a:gd name="adj" fmla="val 33247"/>
            </a:avLst>
          </a:prstGeom>
          <a:solidFill>
            <a:srgbClr val="92D05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40" y="4629422"/>
            <a:ext cx="2066903" cy="211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806" y="2861232"/>
            <a:ext cx="1400692" cy="157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080" y="4540144"/>
            <a:ext cx="2764072" cy="212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888" y="4606964"/>
            <a:ext cx="2420892" cy="207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79" y="2761884"/>
            <a:ext cx="1968035" cy="177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6"/>
          <p:cNvSpPr>
            <a:spLocks noChangeArrowheads="1"/>
          </p:cNvSpPr>
          <p:nvPr/>
        </p:nvSpPr>
        <p:spPr bwMode="auto">
          <a:xfrm>
            <a:off x="5292174" y="6486588"/>
            <a:ext cx="3851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71050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1257</Words>
  <Application>Microsoft Office PowerPoint</Application>
  <PresentationFormat>Ekran Gösterisi (4:3)</PresentationFormat>
  <Paragraphs>242</Paragraphs>
  <Slides>45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7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116</cp:revision>
  <dcterms:created xsi:type="dcterms:W3CDTF">2013-02-20T05:54:57Z</dcterms:created>
  <dcterms:modified xsi:type="dcterms:W3CDTF">2013-02-24T14:05:53Z</dcterms:modified>
</cp:coreProperties>
</file>